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x="18288000" cy="10287000"/>
  <p:notesSz cx="6858000" cy="9144000"/>
  <p:embeddedFontLst>
    <p:embeddedFont>
      <p:font typeface="Paytone One" charset="1" panose="00000500000000000000"/>
      <p:regular r:id="rId31"/>
    </p:embeddedFont>
    <p:embeddedFont>
      <p:font typeface="Rokkitt" charset="1" panose="00000500000000000000"/>
      <p:regular r:id="rId32"/>
    </p:embeddedFont>
    <p:embeddedFont>
      <p:font typeface="Rokkitt Bold" charset="1" panose="0000080000000000000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jpe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gif>
</file>

<file path=ppt/media/image4.png>
</file>

<file path=ppt/media/image5.jpeg>
</file>

<file path=ppt/media/image6.jpe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4.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5.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 Id="rId6" Target="../media/image2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jpeg" Type="http://schemas.openxmlformats.org/officeDocument/2006/relationships/image"/><Relationship Id="rId4" Target="../media/image6.jpeg" Type="http://schemas.openxmlformats.org/officeDocument/2006/relationships/image"/><Relationship Id="rId5" Target="../media/image7.png" Type="http://schemas.openxmlformats.org/officeDocument/2006/relationships/image"/><Relationship Id="rId6" Target="../media/image8.jpeg" Type="http://schemas.openxmlformats.org/officeDocument/2006/relationships/image"/><Relationship Id="rId7" Target="../media/image9.png" Type="http://schemas.openxmlformats.org/officeDocument/2006/relationships/image"/><Relationship Id="rId8" Target="../media/image10.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0.png" Type="http://schemas.openxmlformats.org/officeDocument/2006/relationships/image"/><Relationship Id="rId4" Target="../media/image31.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2.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3.png" Type="http://schemas.openxmlformats.org/officeDocument/2006/relationships/image"/><Relationship Id="rId4" Target="../media/image34.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5.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6.gif"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jpeg" Type="http://schemas.openxmlformats.org/officeDocument/2006/relationships/image"/><Relationship Id="rId4" Target="../media/image1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sp>
        <p:nvSpPr>
          <p:cNvPr name="Freeform 3" id="3"/>
          <p:cNvSpPr/>
          <p:nvPr/>
        </p:nvSpPr>
        <p:spPr>
          <a:xfrm flipH="false" flipV="false" rot="0">
            <a:off x="-502401" y="-1533990"/>
            <a:ext cx="6356958" cy="6356958"/>
          </a:xfrm>
          <a:custGeom>
            <a:avLst/>
            <a:gdLst/>
            <a:ahLst/>
            <a:cxnLst/>
            <a:rect r="r" b="b" t="t" l="l"/>
            <a:pathLst>
              <a:path h="6356958" w="6356958">
                <a:moveTo>
                  <a:pt x="0" y="0"/>
                </a:moveTo>
                <a:lnTo>
                  <a:pt x="6356959" y="0"/>
                </a:lnTo>
                <a:lnTo>
                  <a:pt x="6356959" y="6356958"/>
                </a:lnTo>
                <a:lnTo>
                  <a:pt x="0" y="6356958"/>
                </a:lnTo>
                <a:lnTo>
                  <a:pt x="0" y="0"/>
                </a:lnTo>
                <a:close/>
              </a:path>
            </a:pathLst>
          </a:custGeom>
          <a:blipFill>
            <a:blip r:embed="rId3"/>
            <a:stretch>
              <a:fillRect l="0" t="0" r="0" b="0"/>
            </a:stretch>
          </a:blipFill>
        </p:spPr>
      </p:sp>
      <p:sp>
        <p:nvSpPr>
          <p:cNvPr name="Freeform 4" id="4"/>
          <p:cNvSpPr/>
          <p:nvPr/>
        </p:nvSpPr>
        <p:spPr>
          <a:xfrm flipH="false" flipV="false" rot="0">
            <a:off x="13603828" y="5569578"/>
            <a:ext cx="6356958" cy="6356958"/>
          </a:xfrm>
          <a:custGeom>
            <a:avLst/>
            <a:gdLst/>
            <a:ahLst/>
            <a:cxnLst/>
            <a:rect r="r" b="b" t="t" l="l"/>
            <a:pathLst>
              <a:path h="6356958" w="6356958">
                <a:moveTo>
                  <a:pt x="0" y="0"/>
                </a:moveTo>
                <a:lnTo>
                  <a:pt x="6356958" y="0"/>
                </a:lnTo>
                <a:lnTo>
                  <a:pt x="6356958" y="6356958"/>
                </a:lnTo>
                <a:lnTo>
                  <a:pt x="0" y="6356958"/>
                </a:lnTo>
                <a:lnTo>
                  <a:pt x="0" y="0"/>
                </a:lnTo>
                <a:close/>
              </a:path>
            </a:pathLst>
          </a:custGeom>
          <a:blipFill>
            <a:blip r:embed="rId4"/>
            <a:stretch>
              <a:fillRect l="0" t="0" r="0" b="0"/>
            </a:stretch>
          </a:blipFill>
        </p:spPr>
      </p:sp>
      <p:sp>
        <p:nvSpPr>
          <p:cNvPr name="Freeform 5" id="5"/>
          <p:cNvSpPr/>
          <p:nvPr/>
        </p:nvSpPr>
        <p:spPr>
          <a:xfrm flipH="false" flipV="false" rot="1538317">
            <a:off x="12562775" y="1527005"/>
            <a:ext cx="3845386" cy="3845386"/>
          </a:xfrm>
          <a:custGeom>
            <a:avLst/>
            <a:gdLst/>
            <a:ahLst/>
            <a:cxnLst/>
            <a:rect r="r" b="b" t="t" l="l"/>
            <a:pathLst>
              <a:path h="3845386" w="3845386">
                <a:moveTo>
                  <a:pt x="0" y="0"/>
                </a:moveTo>
                <a:lnTo>
                  <a:pt x="3845385" y="0"/>
                </a:lnTo>
                <a:lnTo>
                  <a:pt x="3845385" y="3845386"/>
                </a:lnTo>
                <a:lnTo>
                  <a:pt x="0" y="3845386"/>
                </a:lnTo>
                <a:lnTo>
                  <a:pt x="0" y="0"/>
                </a:lnTo>
                <a:close/>
              </a:path>
            </a:pathLst>
          </a:custGeom>
          <a:blipFill>
            <a:blip r:embed="rId5"/>
            <a:stretch>
              <a:fillRect l="0" t="0" r="0" b="0"/>
            </a:stretch>
          </a:blipFill>
        </p:spPr>
      </p:sp>
      <p:grpSp>
        <p:nvGrpSpPr>
          <p:cNvPr name="Group 6" id="6"/>
          <p:cNvGrpSpPr/>
          <p:nvPr/>
        </p:nvGrpSpPr>
        <p:grpSpPr>
          <a:xfrm rot="0">
            <a:off x="701354" y="4584551"/>
            <a:ext cx="13928527" cy="2860940"/>
            <a:chOff x="0" y="0"/>
            <a:chExt cx="18571370" cy="3814587"/>
          </a:xfrm>
        </p:grpSpPr>
        <p:sp>
          <p:nvSpPr>
            <p:cNvPr name="TextBox 7" id="7"/>
            <p:cNvSpPr txBox="true"/>
            <p:nvPr/>
          </p:nvSpPr>
          <p:spPr>
            <a:xfrm rot="0">
              <a:off x="0" y="-152400"/>
              <a:ext cx="18571370" cy="1773766"/>
            </a:xfrm>
            <a:prstGeom prst="rect">
              <a:avLst/>
            </a:prstGeom>
          </p:spPr>
          <p:txBody>
            <a:bodyPr anchor="t" rtlCol="false" tIns="0" lIns="0" bIns="0" rIns="0">
              <a:spAutoFit/>
            </a:bodyPr>
            <a:lstStyle/>
            <a:p>
              <a:pPr algn="ctr">
                <a:lnSpc>
                  <a:spcPts val="11200"/>
                </a:lnSpc>
              </a:pPr>
              <a:r>
                <a:rPr lang="en-US" sz="8000">
                  <a:solidFill>
                    <a:srgbClr val="000000"/>
                  </a:solidFill>
                  <a:latin typeface="Paytone One"/>
                  <a:ea typeface="Paytone One"/>
                  <a:cs typeface="Paytone One"/>
                  <a:sym typeface="Paytone One"/>
                </a:rPr>
                <a:t>NGUYÊN LÝ HỆ ĐIỀU HÀNH</a:t>
              </a:r>
            </a:p>
          </p:txBody>
        </p:sp>
        <p:sp>
          <p:nvSpPr>
            <p:cNvPr name="TextBox 8" id="8"/>
            <p:cNvSpPr txBox="true"/>
            <p:nvPr/>
          </p:nvSpPr>
          <p:spPr>
            <a:xfrm rot="0">
              <a:off x="0" y="2040822"/>
              <a:ext cx="18571370" cy="1773766"/>
            </a:xfrm>
            <a:prstGeom prst="rect">
              <a:avLst/>
            </a:prstGeom>
          </p:spPr>
          <p:txBody>
            <a:bodyPr anchor="t" rtlCol="false" tIns="0" lIns="0" bIns="0" rIns="0">
              <a:spAutoFit/>
            </a:bodyPr>
            <a:lstStyle/>
            <a:p>
              <a:pPr algn="ctr">
                <a:lnSpc>
                  <a:spcPts val="11200"/>
                </a:lnSpc>
              </a:pPr>
              <a:r>
                <a:rPr lang="en-US" sz="8000">
                  <a:solidFill>
                    <a:srgbClr val="000000"/>
                  </a:solidFill>
                  <a:latin typeface="Paytone One"/>
                  <a:ea typeface="Paytone One"/>
                  <a:cs typeface="Paytone One"/>
                  <a:sym typeface="Paytone One"/>
                </a:rPr>
                <a:t>THUẬT TOÁN FCFS</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7796202" cy="1647988"/>
            <a:chOff x="0" y="0"/>
            <a:chExt cx="10394936" cy="2197317"/>
          </a:xfrm>
        </p:grpSpPr>
        <p:grpSp>
          <p:nvGrpSpPr>
            <p:cNvPr name="Group 4" id="4"/>
            <p:cNvGrpSpPr/>
            <p:nvPr/>
          </p:nvGrpSpPr>
          <p:grpSpPr>
            <a:xfrm rot="0">
              <a:off x="0" y="0"/>
              <a:ext cx="10394936" cy="2197317"/>
              <a:chOff x="0" y="0"/>
              <a:chExt cx="1851108" cy="391294"/>
            </a:xfrm>
          </p:grpSpPr>
          <p:sp>
            <p:nvSpPr>
              <p:cNvPr name="Freeform 5" id="5"/>
              <p:cNvSpPr/>
              <p:nvPr/>
            </p:nvSpPr>
            <p:spPr>
              <a:xfrm flipH="false" flipV="false" rot="0">
                <a:off x="0" y="0"/>
                <a:ext cx="1838436" cy="391294"/>
              </a:xfrm>
              <a:custGeom>
                <a:avLst/>
                <a:gdLst/>
                <a:ahLst/>
                <a:cxnLst/>
                <a:rect r="r" b="b" t="t" l="l"/>
                <a:pathLst>
                  <a:path h="391294" w="1838436">
                    <a:moveTo>
                      <a:pt x="1618117" y="0"/>
                    </a:moveTo>
                    <a:lnTo>
                      <a:pt x="29791" y="0"/>
                    </a:lnTo>
                    <a:cubicBezTo>
                      <a:pt x="13338" y="0"/>
                      <a:pt x="0" y="13338"/>
                      <a:pt x="0" y="29791"/>
                    </a:cubicBezTo>
                    <a:lnTo>
                      <a:pt x="0" y="361502"/>
                    </a:lnTo>
                    <a:cubicBezTo>
                      <a:pt x="0" y="377956"/>
                      <a:pt x="13338" y="391294"/>
                      <a:pt x="29791" y="391294"/>
                    </a:cubicBezTo>
                    <a:lnTo>
                      <a:pt x="1618117" y="391294"/>
                    </a:lnTo>
                    <a:cubicBezTo>
                      <a:pt x="1637230" y="391294"/>
                      <a:pt x="1655600" y="383887"/>
                      <a:pt x="1669368" y="370631"/>
                    </a:cubicBezTo>
                    <a:lnTo>
                      <a:pt x="1829647" y="216310"/>
                    </a:lnTo>
                    <a:cubicBezTo>
                      <a:pt x="1835263" y="210903"/>
                      <a:pt x="1838436" y="203443"/>
                      <a:pt x="1838436" y="195647"/>
                    </a:cubicBezTo>
                    <a:cubicBezTo>
                      <a:pt x="1838436" y="187851"/>
                      <a:pt x="1835263" y="180391"/>
                      <a:pt x="1829647" y="174984"/>
                    </a:cubicBezTo>
                    <a:lnTo>
                      <a:pt x="1669368" y="20663"/>
                    </a:lnTo>
                    <a:cubicBezTo>
                      <a:pt x="1655600" y="7406"/>
                      <a:pt x="1637230" y="0"/>
                      <a:pt x="1618117" y="0"/>
                    </a:cubicBezTo>
                    <a:close/>
                  </a:path>
                </a:pathLst>
              </a:custGeom>
              <a:solidFill>
                <a:srgbClr val="92C6FF"/>
              </a:solidFill>
              <a:ln w="38100" cap="rnd">
                <a:solidFill>
                  <a:srgbClr val="000000"/>
                </a:solidFill>
                <a:prstDash val="solid"/>
                <a:round/>
              </a:ln>
            </p:spPr>
          </p:sp>
          <p:sp>
            <p:nvSpPr>
              <p:cNvPr name="TextBox 6" id="6"/>
              <p:cNvSpPr txBox="true"/>
              <p:nvPr/>
            </p:nvSpPr>
            <p:spPr>
              <a:xfrm>
                <a:off x="0" y="-38100"/>
                <a:ext cx="1736808" cy="429394"/>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653730" y="555734"/>
              <a:ext cx="9087477"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Cơ sở lý thuyết</a:t>
              </a:r>
            </a:p>
          </p:txBody>
        </p:sp>
      </p:grpSp>
      <p:graphicFrame>
        <p:nvGraphicFramePr>
          <p:cNvPr name="Table 8" id="8"/>
          <p:cNvGraphicFramePr>
            <a:graphicFrameLocks noGrp="true"/>
          </p:cNvGraphicFramePr>
          <p:nvPr/>
        </p:nvGraphicFramePr>
        <p:xfrm>
          <a:off x="1684391" y="1787909"/>
          <a:ext cx="14919219" cy="6324600"/>
        </p:xfrm>
        <a:graphic>
          <a:graphicData uri="http://schemas.openxmlformats.org/drawingml/2006/table">
            <a:tbl>
              <a:tblPr/>
              <a:tblGrid>
                <a:gridCol w="2131317"/>
                <a:gridCol w="2131317"/>
                <a:gridCol w="2131317"/>
                <a:gridCol w="2131317"/>
                <a:gridCol w="2131317"/>
                <a:gridCol w="2131317"/>
                <a:gridCol w="2131317"/>
              </a:tblGrid>
              <a:tr h="1054100">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Event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BT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ST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FT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WT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TAT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4100">
                <a:tc>
                  <a:txBody>
                    <a:bodyPr anchor="t" rtlCol="false"/>
                    <a:lstStyle/>
                    <a:p>
                      <a:pPr algn="ctr">
                        <a:lnSpc>
                          <a:spcPts val="4200"/>
                        </a:lnSpc>
                        <a:defRPr/>
                      </a:pPr>
                      <a:r>
                        <a:rPr lang="en-US" sz="3000">
                          <a:solidFill>
                            <a:srgbClr val="000000"/>
                          </a:solidFill>
                          <a:latin typeface="Rokkitt"/>
                          <a:ea typeface="Rokkitt"/>
                          <a:cs typeface="Rokkitt"/>
                          <a:sym typeface="Rokkitt"/>
                        </a:rPr>
                        <a:t>EV1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4100">
                <a:tc>
                  <a:txBody>
                    <a:bodyPr anchor="t" rtlCol="false"/>
                    <a:lstStyle/>
                    <a:p>
                      <a:pPr algn="ctr">
                        <a:lnSpc>
                          <a:spcPts val="4200"/>
                        </a:lnSpc>
                        <a:defRPr/>
                      </a:pPr>
                      <a:r>
                        <a:rPr lang="en-US" sz="3000">
                          <a:solidFill>
                            <a:srgbClr val="000000"/>
                          </a:solidFill>
                          <a:latin typeface="Rokkitt"/>
                          <a:ea typeface="Rokkitt"/>
                          <a:cs typeface="Rokkitt"/>
                          <a:sym typeface="Rokkitt"/>
                        </a:rPr>
                        <a:t>EV2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4100">
                <a:tc>
                  <a:txBody>
                    <a:bodyPr anchor="t" rtlCol="false"/>
                    <a:lstStyle/>
                    <a:p>
                      <a:pPr algn="ctr">
                        <a:lnSpc>
                          <a:spcPts val="4200"/>
                        </a:lnSpc>
                        <a:defRPr/>
                      </a:pPr>
                      <a:r>
                        <a:rPr lang="en-US" sz="3000">
                          <a:solidFill>
                            <a:srgbClr val="000000"/>
                          </a:solidFill>
                          <a:latin typeface="Rokkitt"/>
                          <a:ea typeface="Rokkitt"/>
                          <a:cs typeface="Rokkitt"/>
                          <a:sym typeface="Rokkitt"/>
                        </a:rPr>
                        <a:t>EV3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4100">
                <a:tc>
                  <a:txBody>
                    <a:bodyPr anchor="t" rtlCol="false"/>
                    <a:lstStyle/>
                    <a:p>
                      <a:pPr algn="ctr">
                        <a:lnSpc>
                          <a:spcPts val="4200"/>
                        </a:lnSpc>
                        <a:defRPr/>
                      </a:pPr>
                      <a:r>
                        <a:rPr lang="en-US" sz="3000">
                          <a:solidFill>
                            <a:srgbClr val="000000"/>
                          </a:solidFill>
                          <a:latin typeface="Rokkitt"/>
                          <a:ea typeface="Rokkitt"/>
                          <a:cs typeface="Rokkitt"/>
                          <a:sym typeface="Rokkitt"/>
                        </a:rPr>
                        <a:t>EV4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4100">
                <a:tc>
                  <a:txBody>
                    <a:bodyPr anchor="t" rtlCol="false"/>
                    <a:lstStyle/>
                    <a:p>
                      <a:pPr algn="ctr">
                        <a:lnSpc>
                          <a:spcPts val="4200"/>
                        </a:lnSpc>
                        <a:defRPr/>
                      </a:pPr>
                      <a:r>
                        <a:rPr lang="en-US" sz="3000">
                          <a:solidFill>
                            <a:srgbClr val="000000"/>
                          </a:solidFill>
                          <a:latin typeface="Rokkitt"/>
                          <a:ea typeface="Rokkitt"/>
                          <a:cs typeface="Rokkitt"/>
                          <a:sym typeface="Rokkitt"/>
                        </a:rPr>
                        <a:t>EV5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Freeform 9" id="9"/>
          <p:cNvSpPr/>
          <p:nvPr/>
        </p:nvSpPr>
        <p:spPr>
          <a:xfrm flipH="false" flipV="false" rot="0">
            <a:off x="8179945" y="8328106"/>
            <a:ext cx="1304417" cy="1304417"/>
          </a:xfrm>
          <a:custGeom>
            <a:avLst/>
            <a:gdLst/>
            <a:ahLst/>
            <a:cxnLst/>
            <a:rect r="r" b="b" t="t" l="l"/>
            <a:pathLst>
              <a:path h="1304417" w="1304417">
                <a:moveTo>
                  <a:pt x="0" y="0"/>
                </a:moveTo>
                <a:lnTo>
                  <a:pt x="1304417" y="0"/>
                </a:lnTo>
                <a:lnTo>
                  <a:pt x="1304417" y="1304417"/>
                </a:lnTo>
                <a:lnTo>
                  <a:pt x="0" y="1304417"/>
                </a:lnTo>
                <a:lnTo>
                  <a:pt x="0" y="0"/>
                </a:lnTo>
                <a:close/>
              </a:path>
            </a:pathLst>
          </a:custGeom>
          <a:blipFill>
            <a:blip r:embed="rId3"/>
            <a:stretch>
              <a:fillRect l="0" t="0" r="0" b="0"/>
            </a:stretch>
          </a:blipFill>
        </p:spPr>
      </p:sp>
      <p:sp>
        <p:nvSpPr>
          <p:cNvPr name="TextBox 10" id="10"/>
          <p:cNvSpPr txBox="true"/>
          <p:nvPr/>
        </p:nvSpPr>
        <p:spPr>
          <a:xfrm rot="0">
            <a:off x="9588273" y="8338965"/>
            <a:ext cx="6892138" cy="1216025"/>
          </a:xfrm>
          <a:prstGeom prst="rect">
            <a:avLst/>
          </a:prstGeom>
        </p:spPr>
        <p:txBody>
          <a:bodyPr anchor="t" rtlCol="false" tIns="0" lIns="0" bIns="0" rIns="0">
            <a:spAutoFit/>
          </a:bodyPr>
          <a:lstStyle/>
          <a:p>
            <a:pPr algn="ctr">
              <a:lnSpc>
                <a:spcPts val="4899"/>
              </a:lnSpc>
            </a:pPr>
            <a:r>
              <a:rPr lang="en-US" sz="3499">
                <a:solidFill>
                  <a:srgbClr val="000000"/>
                </a:solidFill>
                <a:latin typeface="Rokkitt"/>
                <a:ea typeface="Rokkitt"/>
                <a:cs typeface="Rokkitt"/>
                <a:sym typeface="Rokkitt"/>
              </a:rPr>
              <a:t>Tính thời gian chờ trung bình và thời gian quay vòng trung bình?</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aphicFrame>
        <p:nvGraphicFramePr>
          <p:cNvPr name="Table 3" id="3"/>
          <p:cNvGraphicFramePr>
            <a:graphicFrameLocks noGrp="true"/>
          </p:cNvGraphicFramePr>
          <p:nvPr/>
        </p:nvGraphicFramePr>
        <p:xfrm>
          <a:off x="7945380" y="1721013"/>
          <a:ext cx="9045232" cy="6896100"/>
        </p:xfrm>
        <a:graphic>
          <a:graphicData uri="http://schemas.openxmlformats.org/drawingml/2006/table">
            <a:tbl>
              <a:tblPr/>
              <a:tblGrid>
                <a:gridCol w="2046848"/>
                <a:gridCol w="3628396"/>
                <a:gridCol w="3369988"/>
              </a:tblGrid>
              <a:tr h="1149350">
                <a:tc>
                  <a:txBody>
                    <a:bodyPr anchor="t" rtlCol="false"/>
                    <a:lstStyle/>
                    <a:p>
                      <a:pPr algn="ctr">
                        <a:lnSpc>
                          <a:spcPts val="4900"/>
                        </a:lnSpc>
                        <a:defRPr/>
                      </a:pPr>
                      <a:r>
                        <a:rPr lang="en-US" sz="3500" b="true">
                          <a:solidFill>
                            <a:srgbClr val="000000"/>
                          </a:solidFill>
                          <a:latin typeface="Rokkitt Bold"/>
                          <a:ea typeface="Rokkitt Bold"/>
                          <a:cs typeface="Rokkitt Bold"/>
                          <a:sym typeface="Rokkitt Bold"/>
                        </a:rPr>
                        <a:t>Event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b="true">
                          <a:solidFill>
                            <a:srgbClr val="000000"/>
                          </a:solidFill>
                          <a:latin typeface="Rokkitt Bold"/>
                          <a:ea typeface="Rokkitt Bold"/>
                          <a:cs typeface="Rokkitt Bold"/>
                          <a:sym typeface="Rokkitt Bold"/>
                        </a:rPr>
                        <a:t>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b="true">
                          <a:solidFill>
                            <a:srgbClr val="000000"/>
                          </a:solidFill>
                          <a:latin typeface="Rokkitt Bold"/>
                          <a:ea typeface="Rokkitt Bold"/>
                          <a:cs typeface="Rokkitt Bold"/>
                          <a:sym typeface="Rokkitt Bold"/>
                        </a:rPr>
                        <a:t>BT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49350">
                <a:tc>
                  <a:txBody>
                    <a:bodyPr anchor="t" rtlCol="false"/>
                    <a:lstStyle/>
                    <a:p>
                      <a:pPr algn="ctr">
                        <a:lnSpc>
                          <a:spcPts val="4900"/>
                        </a:lnSpc>
                        <a:defRPr/>
                      </a:pPr>
                      <a:r>
                        <a:rPr lang="en-US" sz="3500">
                          <a:solidFill>
                            <a:srgbClr val="000000"/>
                          </a:solidFill>
                          <a:latin typeface="Rokkitt"/>
                          <a:ea typeface="Rokkitt"/>
                          <a:cs typeface="Rokkitt"/>
                          <a:sym typeface="Rokkitt"/>
                        </a:rPr>
                        <a:t>EV1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49350">
                <a:tc>
                  <a:txBody>
                    <a:bodyPr anchor="t" rtlCol="false"/>
                    <a:lstStyle/>
                    <a:p>
                      <a:pPr algn="ctr">
                        <a:lnSpc>
                          <a:spcPts val="4900"/>
                        </a:lnSpc>
                        <a:defRPr/>
                      </a:pPr>
                      <a:r>
                        <a:rPr lang="en-US" sz="3500">
                          <a:solidFill>
                            <a:srgbClr val="000000"/>
                          </a:solidFill>
                          <a:latin typeface="Rokkitt"/>
                          <a:ea typeface="Rokkitt"/>
                          <a:cs typeface="Rokkitt"/>
                          <a:sym typeface="Rokkitt"/>
                        </a:rPr>
                        <a:t>EV3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49350">
                <a:tc>
                  <a:txBody>
                    <a:bodyPr anchor="t" rtlCol="false"/>
                    <a:lstStyle/>
                    <a:p>
                      <a:pPr algn="ctr">
                        <a:lnSpc>
                          <a:spcPts val="4900"/>
                        </a:lnSpc>
                        <a:defRPr/>
                      </a:pPr>
                      <a:r>
                        <a:rPr lang="en-US" sz="3500">
                          <a:solidFill>
                            <a:srgbClr val="000000"/>
                          </a:solidFill>
                          <a:latin typeface="Rokkitt"/>
                          <a:ea typeface="Rokkitt"/>
                          <a:cs typeface="Rokkitt"/>
                          <a:sym typeface="Rokkitt"/>
                        </a:rPr>
                        <a:t>EV5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49350">
                <a:tc>
                  <a:txBody>
                    <a:bodyPr anchor="t" rtlCol="false"/>
                    <a:lstStyle/>
                    <a:p>
                      <a:pPr algn="ctr">
                        <a:lnSpc>
                          <a:spcPts val="4900"/>
                        </a:lnSpc>
                        <a:defRPr/>
                      </a:pPr>
                      <a:r>
                        <a:rPr lang="en-US" sz="3500">
                          <a:solidFill>
                            <a:srgbClr val="000000"/>
                          </a:solidFill>
                          <a:latin typeface="Rokkitt"/>
                          <a:ea typeface="Rokkitt"/>
                          <a:cs typeface="Rokkitt"/>
                          <a:sym typeface="Rokkitt"/>
                        </a:rPr>
                        <a:t>EV2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49350">
                <a:tc>
                  <a:txBody>
                    <a:bodyPr anchor="t" rtlCol="false"/>
                    <a:lstStyle/>
                    <a:p>
                      <a:pPr algn="ctr">
                        <a:lnSpc>
                          <a:spcPts val="4900"/>
                        </a:lnSpc>
                        <a:defRPr/>
                      </a:pPr>
                      <a:r>
                        <a:rPr lang="en-US" sz="3500">
                          <a:solidFill>
                            <a:srgbClr val="000000"/>
                          </a:solidFill>
                          <a:latin typeface="Rokkitt"/>
                          <a:ea typeface="Rokkitt"/>
                          <a:cs typeface="Rokkitt"/>
                          <a:sym typeface="Rokkitt"/>
                        </a:rPr>
                        <a:t>EV4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grpSp>
        <p:nvGrpSpPr>
          <p:cNvPr name="Group 4" id="4"/>
          <p:cNvGrpSpPr/>
          <p:nvPr/>
        </p:nvGrpSpPr>
        <p:grpSpPr>
          <a:xfrm rot="0">
            <a:off x="-448715" y="0"/>
            <a:ext cx="7796202" cy="1647988"/>
            <a:chOff x="0" y="0"/>
            <a:chExt cx="10394936" cy="2197317"/>
          </a:xfrm>
        </p:grpSpPr>
        <p:grpSp>
          <p:nvGrpSpPr>
            <p:cNvPr name="Group 5" id="5"/>
            <p:cNvGrpSpPr/>
            <p:nvPr/>
          </p:nvGrpSpPr>
          <p:grpSpPr>
            <a:xfrm rot="0">
              <a:off x="0" y="0"/>
              <a:ext cx="10394936" cy="2197317"/>
              <a:chOff x="0" y="0"/>
              <a:chExt cx="1851108" cy="391294"/>
            </a:xfrm>
          </p:grpSpPr>
          <p:sp>
            <p:nvSpPr>
              <p:cNvPr name="Freeform 6" id="6"/>
              <p:cNvSpPr/>
              <p:nvPr/>
            </p:nvSpPr>
            <p:spPr>
              <a:xfrm flipH="false" flipV="false" rot="0">
                <a:off x="0" y="0"/>
                <a:ext cx="1838436" cy="391294"/>
              </a:xfrm>
              <a:custGeom>
                <a:avLst/>
                <a:gdLst/>
                <a:ahLst/>
                <a:cxnLst/>
                <a:rect r="r" b="b" t="t" l="l"/>
                <a:pathLst>
                  <a:path h="391294" w="1838436">
                    <a:moveTo>
                      <a:pt x="1618117" y="0"/>
                    </a:moveTo>
                    <a:lnTo>
                      <a:pt x="29791" y="0"/>
                    </a:lnTo>
                    <a:cubicBezTo>
                      <a:pt x="13338" y="0"/>
                      <a:pt x="0" y="13338"/>
                      <a:pt x="0" y="29791"/>
                    </a:cubicBezTo>
                    <a:lnTo>
                      <a:pt x="0" y="361502"/>
                    </a:lnTo>
                    <a:cubicBezTo>
                      <a:pt x="0" y="377956"/>
                      <a:pt x="13338" y="391294"/>
                      <a:pt x="29791" y="391294"/>
                    </a:cubicBezTo>
                    <a:lnTo>
                      <a:pt x="1618117" y="391294"/>
                    </a:lnTo>
                    <a:cubicBezTo>
                      <a:pt x="1637230" y="391294"/>
                      <a:pt x="1655600" y="383887"/>
                      <a:pt x="1669368" y="370631"/>
                    </a:cubicBezTo>
                    <a:lnTo>
                      <a:pt x="1829647" y="216310"/>
                    </a:lnTo>
                    <a:cubicBezTo>
                      <a:pt x="1835263" y="210903"/>
                      <a:pt x="1838436" y="203443"/>
                      <a:pt x="1838436" y="195647"/>
                    </a:cubicBezTo>
                    <a:cubicBezTo>
                      <a:pt x="1838436" y="187851"/>
                      <a:pt x="1835263" y="180391"/>
                      <a:pt x="1829647" y="174984"/>
                    </a:cubicBezTo>
                    <a:lnTo>
                      <a:pt x="1669368" y="20663"/>
                    </a:lnTo>
                    <a:cubicBezTo>
                      <a:pt x="1655600" y="7406"/>
                      <a:pt x="1637230" y="0"/>
                      <a:pt x="1618117" y="0"/>
                    </a:cubicBezTo>
                    <a:close/>
                  </a:path>
                </a:pathLst>
              </a:custGeom>
              <a:solidFill>
                <a:srgbClr val="92C6FF"/>
              </a:solidFill>
              <a:ln w="38100" cap="rnd">
                <a:solidFill>
                  <a:srgbClr val="000000"/>
                </a:solidFill>
                <a:prstDash val="solid"/>
                <a:round/>
              </a:ln>
            </p:spPr>
          </p:sp>
          <p:sp>
            <p:nvSpPr>
              <p:cNvPr name="TextBox 7" id="7"/>
              <p:cNvSpPr txBox="true"/>
              <p:nvPr/>
            </p:nvSpPr>
            <p:spPr>
              <a:xfrm>
                <a:off x="0" y="-38100"/>
                <a:ext cx="1736808" cy="429394"/>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653730" y="555734"/>
              <a:ext cx="9087477"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Cơ sở lý thuyết</a:t>
              </a:r>
            </a:p>
          </p:txBody>
        </p:sp>
      </p:grpSp>
      <p:sp>
        <p:nvSpPr>
          <p:cNvPr name="TextBox 9" id="9"/>
          <p:cNvSpPr txBox="true"/>
          <p:nvPr/>
        </p:nvSpPr>
        <p:spPr>
          <a:xfrm rot="0">
            <a:off x="1352096" y="3899063"/>
            <a:ext cx="5676900" cy="2463800"/>
          </a:xfrm>
          <a:prstGeom prst="rect">
            <a:avLst/>
          </a:prstGeom>
        </p:spPr>
        <p:txBody>
          <a:bodyPr anchor="t" rtlCol="false" tIns="0" lIns="0" bIns="0" rIns="0">
            <a:spAutoFit/>
          </a:bodyPr>
          <a:lstStyle/>
          <a:p>
            <a:pPr algn="l">
              <a:lnSpc>
                <a:spcPts val="4900"/>
              </a:lnSpc>
            </a:pPr>
            <a:r>
              <a:rPr lang="en-US" sz="3500" b="true">
                <a:solidFill>
                  <a:srgbClr val="000000"/>
                </a:solidFill>
                <a:latin typeface="Rokkitt Bold"/>
                <a:ea typeface="Rokkitt Bold"/>
                <a:cs typeface="Rokkitt Bold"/>
                <a:sym typeface="Rokkitt Bold"/>
              </a:rPr>
              <a:t>B1:</a:t>
            </a:r>
            <a:r>
              <a:rPr lang="en-US" sz="3500">
                <a:solidFill>
                  <a:srgbClr val="000000"/>
                </a:solidFill>
                <a:latin typeface="Rokkitt"/>
                <a:ea typeface="Rokkitt"/>
                <a:cs typeface="Rokkitt"/>
                <a:sym typeface="Rokkitt"/>
              </a:rPr>
              <a:t> Sắp xếp các sự kiện có Thời gian đến theo thứ tự từ bé đến lớn, sự kiện nào đến trước được thực thi trước</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7537763" y="2229195"/>
            <a:ext cx="10750237" cy="2681882"/>
            <a:chOff x="0" y="0"/>
            <a:chExt cx="2831338" cy="706339"/>
          </a:xfrm>
        </p:grpSpPr>
        <p:sp>
          <p:nvSpPr>
            <p:cNvPr name="Freeform 4" id="4"/>
            <p:cNvSpPr/>
            <p:nvPr/>
          </p:nvSpPr>
          <p:spPr>
            <a:xfrm flipH="false" flipV="false" rot="0">
              <a:off x="0" y="0"/>
              <a:ext cx="2831338" cy="706339"/>
            </a:xfrm>
            <a:custGeom>
              <a:avLst/>
              <a:gdLst/>
              <a:ahLst/>
              <a:cxnLst/>
              <a:rect r="r" b="b" t="t" l="l"/>
              <a:pathLst>
                <a:path h="706339" w="2831338">
                  <a:moveTo>
                    <a:pt x="36728" y="0"/>
                  </a:moveTo>
                  <a:lnTo>
                    <a:pt x="2794610" y="0"/>
                  </a:lnTo>
                  <a:cubicBezTo>
                    <a:pt x="2804351" y="0"/>
                    <a:pt x="2813693" y="3870"/>
                    <a:pt x="2820581" y="10757"/>
                  </a:cubicBezTo>
                  <a:cubicBezTo>
                    <a:pt x="2827469" y="17645"/>
                    <a:pt x="2831338" y="26987"/>
                    <a:pt x="2831338" y="36728"/>
                  </a:cubicBezTo>
                  <a:lnTo>
                    <a:pt x="2831338" y="669611"/>
                  </a:lnTo>
                  <a:cubicBezTo>
                    <a:pt x="2831338" y="689896"/>
                    <a:pt x="2814894" y="706339"/>
                    <a:pt x="2794610" y="706339"/>
                  </a:cubicBezTo>
                  <a:lnTo>
                    <a:pt x="36728" y="706339"/>
                  </a:lnTo>
                  <a:cubicBezTo>
                    <a:pt x="26987" y="706339"/>
                    <a:pt x="17645" y="702470"/>
                    <a:pt x="10757" y="695582"/>
                  </a:cubicBezTo>
                  <a:cubicBezTo>
                    <a:pt x="3870" y="688694"/>
                    <a:pt x="0" y="679352"/>
                    <a:pt x="0" y="669611"/>
                  </a:cubicBezTo>
                  <a:lnTo>
                    <a:pt x="0" y="36728"/>
                  </a:lnTo>
                  <a:cubicBezTo>
                    <a:pt x="0" y="26987"/>
                    <a:pt x="3870" y="17645"/>
                    <a:pt x="10757" y="10757"/>
                  </a:cubicBezTo>
                  <a:cubicBezTo>
                    <a:pt x="17645" y="3870"/>
                    <a:pt x="26987" y="0"/>
                    <a:pt x="36728" y="0"/>
                  </a:cubicBezTo>
                  <a:close/>
                </a:path>
              </a:pathLst>
            </a:custGeom>
            <a:solidFill>
              <a:srgbClr val="90C6FF"/>
            </a:solidFill>
          </p:spPr>
        </p:sp>
        <p:sp>
          <p:nvSpPr>
            <p:cNvPr name="TextBox 5" id="5"/>
            <p:cNvSpPr txBox="true"/>
            <p:nvPr/>
          </p:nvSpPr>
          <p:spPr>
            <a:xfrm>
              <a:off x="0" y="-38100"/>
              <a:ext cx="2831338" cy="744439"/>
            </a:xfrm>
            <a:prstGeom prst="rect">
              <a:avLst/>
            </a:prstGeom>
          </p:spPr>
          <p:txBody>
            <a:bodyPr anchor="ctr" rtlCol="false" tIns="50800" lIns="50800" bIns="50800" rIns="50800"/>
            <a:lstStyle/>
            <a:p>
              <a:pPr algn="ctr">
                <a:lnSpc>
                  <a:spcPts val="2659"/>
                </a:lnSpc>
              </a:pPr>
            </a:p>
          </p:txBody>
        </p:sp>
      </p:grpSp>
      <p:graphicFrame>
        <p:nvGraphicFramePr>
          <p:cNvPr name="Table 6" id="6"/>
          <p:cNvGraphicFramePr>
            <a:graphicFrameLocks noGrp="true"/>
          </p:cNvGraphicFramePr>
          <p:nvPr/>
        </p:nvGraphicFramePr>
        <p:xfrm>
          <a:off x="7853841" y="3167041"/>
          <a:ext cx="10131879" cy="1181100"/>
        </p:xfrm>
        <a:graphic>
          <a:graphicData uri="http://schemas.openxmlformats.org/drawingml/2006/table">
            <a:tbl>
              <a:tblPr/>
              <a:tblGrid>
                <a:gridCol w="1111475"/>
                <a:gridCol w="2928883"/>
                <a:gridCol w="1671318"/>
                <a:gridCol w="2076390"/>
                <a:gridCol w="2343813"/>
              </a:tblGrid>
              <a:tr h="1181100">
                <a:tc>
                  <a:txBody>
                    <a:bodyPr anchor="t" rtlCol="false"/>
                    <a:lstStyle/>
                    <a:p>
                      <a:pPr algn="ctr">
                        <a:lnSpc>
                          <a:spcPts val="4900"/>
                        </a:lnSpc>
                        <a:defRPr/>
                      </a:pPr>
                      <a:r>
                        <a:rPr lang="en-US" sz="3500">
                          <a:solidFill>
                            <a:srgbClr val="000000"/>
                          </a:solidFill>
                          <a:latin typeface="Rokkitt"/>
                          <a:ea typeface="Rokkitt"/>
                          <a:cs typeface="Rokkitt"/>
                          <a:sym typeface="Rokkitt"/>
                        </a:rPr>
                        <a:t>EV1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graphicFrame>
        <p:nvGraphicFramePr>
          <p:cNvPr name="Table 7" id="7"/>
          <p:cNvGraphicFramePr>
            <a:graphicFrameLocks noGrp="true"/>
          </p:cNvGraphicFramePr>
          <p:nvPr/>
        </p:nvGraphicFramePr>
        <p:xfrm>
          <a:off x="1630934" y="5143500"/>
          <a:ext cx="15026133" cy="3467100"/>
        </p:xfrm>
        <a:graphic>
          <a:graphicData uri="http://schemas.openxmlformats.org/drawingml/2006/table">
            <a:tbl>
              <a:tblPr/>
              <a:tblGrid>
                <a:gridCol w="4959792"/>
                <a:gridCol w="1915860"/>
                <a:gridCol w="2044015"/>
                <a:gridCol w="2054092"/>
                <a:gridCol w="2027737"/>
                <a:gridCol w="2024637"/>
              </a:tblGrid>
              <a:tr h="1155700">
                <a:tc>
                  <a:txBody>
                    <a:bodyPr anchor="t" rtlCol="false"/>
                    <a:lstStyle/>
                    <a:p>
                      <a:pPr algn="ctr">
                        <a:lnSpc>
                          <a:spcPts val="4900"/>
                        </a:lnSpc>
                        <a:defRPr/>
                      </a:pPr>
                      <a:r>
                        <a:rPr lang="en-US" sz="3500" b="true">
                          <a:solidFill>
                            <a:srgbClr val="000000"/>
                          </a:solidFill>
                          <a:latin typeface="Rokkitt Bold"/>
                          <a:ea typeface="Rokkitt Bold"/>
                          <a:cs typeface="Rokkitt Bold"/>
                          <a:sym typeface="Rokkitt Bold"/>
                        </a:rPr>
                        <a:t>Event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55700">
                <a:tc>
                  <a:txBody>
                    <a:bodyPr anchor="t" rtlCol="false"/>
                    <a:lstStyle/>
                    <a:p>
                      <a:pPr algn="ctr">
                        <a:lnSpc>
                          <a:spcPts val="4900"/>
                        </a:lnSpc>
                        <a:defRPr/>
                      </a:pPr>
                      <a:r>
                        <a:rPr lang="en-US" sz="3500" b="true">
                          <a:solidFill>
                            <a:srgbClr val="000000"/>
                          </a:solidFill>
                          <a:latin typeface="Rokkitt Bold"/>
                          <a:ea typeface="Rokkitt Bold"/>
                          <a:cs typeface="Rokkitt Bold"/>
                          <a:sym typeface="Rokkitt Bold"/>
                        </a:rPr>
                        <a:t>ST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11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15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55700">
                <a:tc>
                  <a:txBody>
                    <a:bodyPr anchor="t" rtlCol="false"/>
                    <a:lstStyle/>
                    <a:p>
                      <a:pPr algn="ctr">
                        <a:lnSpc>
                          <a:spcPts val="4900"/>
                        </a:lnSpc>
                        <a:defRPr/>
                      </a:pPr>
                      <a:r>
                        <a:rPr lang="en-US" sz="3500" b="true">
                          <a:solidFill>
                            <a:srgbClr val="000000"/>
                          </a:solidFill>
                          <a:latin typeface="Rokkitt Bold"/>
                          <a:ea typeface="Rokkitt Bold"/>
                          <a:cs typeface="Rokkitt Bold"/>
                          <a:sym typeface="Rokkitt Bold"/>
                        </a:rPr>
                        <a:t>FT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11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15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20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grpSp>
        <p:nvGrpSpPr>
          <p:cNvPr name="Group 8" id="8"/>
          <p:cNvGrpSpPr/>
          <p:nvPr/>
        </p:nvGrpSpPr>
        <p:grpSpPr>
          <a:xfrm rot="0">
            <a:off x="425677" y="2229195"/>
            <a:ext cx="6896466" cy="2681882"/>
            <a:chOff x="0" y="0"/>
            <a:chExt cx="9195288" cy="3575843"/>
          </a:xfrm>
        </p:grpSpPr>
        <p:grpSp>
          <p:nvGrpSpPr>
            <p:cNvPr name="Group 9" id="9"/>
            <p:cNvGrpSpPr/>
            <p:nvPr/>
          </p:nvGrpSpPr>
          <p:grpSpPr>
            <a:xfrm rot="0">
              <a:off x="0" y="0"/>
              <a:ext cx="9195288" cy="3575843"/>
              <a:chOff x="0" y="0"/>
              <a:chExt cx="1816353" cy="706339"/>
            </a:xfrm>
          </p:grpSpPr>
          <p:sp>
            <p:nvSpPr>
              <p:cNvPr name="Freeform 10" id="10"/>
              <p:cNvSpPr/>
              <p:nvPr/>
            </p:nvSpPr>
            <p:spPr>
              <a:xfrm flipH="false" flipV="false" rot="0">
                <a:off x="0" y="0"/>
                <a:ext cx="1816353" cy="706339"/>
              </a:xfrm>
              <a:custGeom>
                <a:avLst/>
                <a:gdLst/>
                <a:ahLst/>
                <a:cxnLst/>
                <a:rect r="r" b="b" t="t" l="l"/>
                <a:pathLst>
                  <a:path h="706339" w="1816353">
                    <a:moveTo>
                      <a:pt x="57252" y="0"/>
                    </a:moveTo>
                    <a:lnTo>
                      <a:pt x="1759101" y="0"/>
                    </a:lnTo>
                    <a:cubicBezTo>
                      <a:pt x="1774285" y="0"/>
                      <a:pt x="1788847" y="6032"/>
                      <a:pt x="1799584" y="16769"/>
                    </a:cubicBezTo>
                    <a:cubicBezTo>
                      <a:pt x="1810321" y="27506"/>
                      <a:pt x="1816353" y="42068"/>
                      <a:pt x="1816353" y="57252"/>
                    </a:cubicBezTo>
                    <a:lnTo>
                      <a:pt x="1816353" y="649087"/>
                    </a:lnTo>
                    <a:cubicBezTo>
                      <a:pt x="1816353" y="680707"/>
                      <a:pt x="1790720" y="706339"/>
                      <a:pt x="1759101" y="706339"/>
                    </a:cubicBezTo>
                    <a:lnTo>
                      <a:pt x="57252" y="706339"/>
                    </a:lnTo>
                    <a:cubicBezTo>
                      <a:pt x="42068" y="706339"/>
                      <a:pt x="27506" y="700307"/>
                      <a:pt x="16769" y="689571"/>
                    </a:cubicBezTo>
                    <a:cubicBezTo>
                      <a:pt x="6032" y="678834"/>
                      <a:pt x="0" y="664271"/>
                      <a:pt x="0" y="649087"/>
                    </a:cubicBezTo>
                    <a:lnTo>
                      <a:pt x="0" y="57252"/>
                    </a:lnTo>
                    <a:cubicBezTo>
                      <a:pt x="0" y="25633"/>
                      <a:pt x="25633" y="0"/>
                      <a:pt x="57252" y="0"/>
                    </a:cubicBezTo>
                    <a:close/>
                  </a:path>
                </a:pathLst>
              </a:custGeom>
              <a:solidFill>
                <a:srgbClr val="90C6FF"/>
              </a:solidFill>
            </p:spPr>
          </p:sp>
          <p:sp>
            <p:nvSpPr>
              <p:cNvPr name="TextBox 11" id="11"/>
              <p:cNvSpPr txBox="true"/>
              <p:nvPr/>
            </p:nvSpPr>
            <p:spPr>
              <a:xfrm>
                <a:off x="0" y="-38100"/>
                <a:ext cx="1816353" cy="744439"/>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253670" y="119988"/>
              <a:ext cx="8687948" cy="3259667"/>
            </a:xfrm>
            <a:prstGeom prst="rect">
              <a:avLst/>
            </a:prstGeom>
          </p:spPr>
          <p:txBody>
            <a:bodyPr anchor="t" rtlCol="false" tIns="0" lIns="0" bIns="0" rIns="0">
              <a:spAutoFit/>
            </a:bodyPr>
            <a:lstStyle/>
            <a:p>
              <a:pPr algn="l">
                <a:lnSpc>
                  <a:spcPts val="4900"/>
                </a:lnSpc>
              </a:pPr>
              <a:r>
                <a:rPr lang="en-US" sz="3500" b="true">
                  <a:solidFill>
                    <a:srgbClr val="000000"/>
                  </a:solidFill>
                  <a:latin typeface="Rokkitt Bold"/>
                  <a:ea typeface="Rokkitt Bold"/>
                  <a:cs typeface="Rokkitt Bold"/>
                  <a:sym typeface="Rokkitt Bold"/>
                </a:rPr>
                <a:t>B2:</a:t>
              </a:r>
              <a:r>
                <a:rPr lang="en-US" sz="3500">
                  <a:solidFill>
                    <a:srgbClr val="000000"/>
                  </a:solidFill>
                  <a:latin typeface="Rokkitt"/>
                  <a:ea typeface="Rokkitt"/>
                  <a:cs typeface="Rokkitt"/>
                  <a:sym typeface="Rokkitt"/>
                </a:rPr>
                <a:t> Tính Thời gian hoàn thành theo phương thức:</a:t>
              </a:r>
            </a:p>
            <a:p>
              <a:pPr algn="l">
                <a:lnSpc>
                  <a:spcPts val="4900"/>
                </a:lnSpc>
              </a:pPr>
              <a:r>
                <a:rPr lang="en-US" sz="3500">
                  <a:solidFill>
                    <a:srgbClr val="000000"/>
                  </a:solidFill>
                  <a:latin typeface="Rokkitt"/>
                  <a:ea typeface="Rokkitt"/>
                  <a:cs typeface="Rokkitt"/>
                  <a:sym typeface="Rokkitt"/>
                </a:rPr>
                <a:t>S</a:t>
              </a:r>
              <a:r>
                <a:rPr lang="en-US" sz="3500">
                  <a:solidFill>
                    <a:srgbClr val="000000"/>
                  </a:solidFill>
                  <a:latin typeface="Rokkitt"/>
                  <a:ea typeface="Rokkitt"/>
                  <a:cs typeface="Rokkitt"/>
                  <a:sym typeface="Rokkitt"/>
                </a:rPr>
                <a:t>ự kiện sau bằng tổng Burst time của chính nó và các sự kiện trước</a:t>
              </a:r>
            </a:p>
          </p:txBody>
        </p:sp>
      </p:grpSp>
      <p:grpSp>
        <p:nvGrpSpPr>
          <p:cNvPr name="Group 13" id="13"/>
          <p:cNvGrpSpPr/>
          <p:nvPr/>
        </p:nvGrpSpPr>
        <p:grpSpPr>
          <a:xfrm rot="0">
            <a:off x="7753602" y="4348141"/>
            <a:ext cx="10443587" cy="530225"/>
            <a:chOff x="0" y="0"/>
            <a:chExt cx="13924783" cy="706967"/>
          </a:xfrm>
        </p:grpSpPr>
        <p:sp>
          <p:nvSpPr>
            <p:cNvPr name="TextBox 14" id="14"/>
            <p:cNvSpPr txBox="true"/>
            <p:nvPr/>
          </p:nvSpPr>
          <p:spPr>
            <a:xfrm rot="0">
              <a:off x="0" y="-66675"/>
              <a:ext cx="318104" cy="773642"/>
            </a:xfrm>
            <a:prstGeom prst="rect">
              <a:avLst/>
            </a:prstGeom>
          </p:spPr>
          <p:txBody>
            <a:bodyPr anchor="t" rtlCol="false" tIns="0" lIns="0" bIns="0" rIns="0">
              <a:spAutoFit/>
            </a:bodyPr>
            <a:lstStyle/>
            <a:p>
              <a:pPr algn="ctr">
                <a:lnSpc>
                  <a:spcPts val="4899"/>
                </a:lnSpc>
              </a:pPr>
              <a:r>
                <a:rPr lang="en-US" sz="3499">
                  <a:solidFill>
                    <a:srgbClr val="000000"/>
                  </a:solidFill>
                  <a:latin typeface="Rokkitt"/>
                  <a:ea typeface="Rokkitt"/>
                  <a:cs typeface="Rokkitt"/>
                  <a:sym typeface="Rokkitt"/>
                </a:rPr>
                <a:t>0</a:t>
              </a:r>
            </a:p>
          </p:txBody>
        </p:sp>
        <p:sp>
          <p:nvSpPr>
            <p:cNvPr name="TextBox 15" id="15"/>
            <p:cNvSpPr txBox="true"/>
            <p:nvPr/>
          </p:nvSpPr>
          <p:spPr>
            <a:xfrm rot="0">
              <a:off x="1481269" y="-66675"/>
              <a:ext cx="271213" cy="773642"/>
            </a:xfrm>
            <a:prstGeom prst="rect">
              <a:avLst/>
            </a:prstGeom>
          </p:spPr>
          <p:txBody>
            <a:bodyPr anchor="t" rtlCol="false" tIns="0" lIns="0" bIns="0" rIns="0">
              <a:spAutoFit/>
            </a:bodyPr>
            <a:lstStyle/>
            <a:p>
              <a:pPr algn="ctr">
                <a:lnSpc>
                  <a:spcPts val="4899"/>
                </a:lnSpc>
              </a:pPr>
              <a:r>
                <a:rPr lang="en-US" sz="3499">
                  <a:solidFill>
                    <a:srgbClr val="000000"/>
                  </a:solidFill>
                  <a:latin typeface="Rokkitt"/>
                  <a:ea typeface="Rokkitt"/>
                  <a:cs typeface="Rokkitt"/>
                  <a:sym typeface="Rokkitt"/>
                </a:rPr>
                <a:t>2</a:t>
              </a:r>
            </a:p>
          </p:txBody>
        </p:sp>
        <p:sp>
          <p:nvSpPr>
            <p:cNvPr name="TextBox 16" id="16"/>
            <p:cNvSpPr txBox="true"/>
            <p:nvPr/>
          </p:nvSpPr>
          <p:spPr>
            <a:xfrm rot="0">
              <a:off x="5389469" y="-66675"/>
              <a:ext cx="275386" cy="773642"/>
            </a:xfrm>
            <a:prstGeom prst="rect">
              <a:avLst/>
            </a:prstGeom>
          </p:spPr>
          <p:txBody>
            <a:bodyPr anchor="t" rtlCol="false" tIns="0" lIns="0" bIns="0" rIns="0">
              <a:spAutoFit/>
            </a:bodyPr>
            <a:lstStyle/>
            <a:p>
              <a:pPr algn="ctr">
                <a:lnSpc>
                  <a:spcPts val="4899"/>
                </a:lnSpc>
              </a:pPr>
              <a:r>
                <a:rPr lang="en-US" sz="3499">
                  <a:solidFill>
                    <a:srgbClr val="000000"/>
                  </a:solidFill>
                  <a:latin typeface="Rokkitt"/>
                  <a:ea typeface="Rokkitt"/>
                  <a:cs typeface="Rokkitt"/>
                  <a:sym typeface="Rokkitt"/>
                </a:rPr>
                <a:t>8</a:t>
              </a:r>
            </a:p>
          </p:txBody>
        </p:sp>
        <p:sp>
          <p:nvSpPr>
            <p:cNvPr name="TextBox 17" id="17"/>
            <p:cNvSpPr txBox="true"/>
            <p:nvPr/>
          </p:nvSpPr>
          <p:spPr>
            <a:xfrm rot="0">
              <a:off x="7581474" y="-66675"/>
              <a:ext cx="370360" cy="773642"/>
            </a:xfrm>
            <a:prstGeom prst="rect">
              <a:avLst/>
            </a:prstGeom>
          </p:spPr>
          <p:txBody>
            <a:bodyPr anchor="t" rtlCol="false" tIns="0" lIns="0" bIns="0" rIns="0">
              <a:spAutoFit/>
            </a:bodyPr>
            <a:lstStyle/>
            <a:p>
              <a:pPr algn="ctr">
                <a:lnSpc>
                  <a:spcPts val="4899"/>
                </a:lnSpc>
              </a:pPr>
              <a:r>
                <a:rPr lang="en-US" sz="3499">
                  <a:solidFill>
                    <a:srgbClr val="000000"/>
                  </a:solidFill>
                  <a:latin typeface="Rokkitt"/>
                  <a:ea typeface="Rokkitt"/>
                  <a:cs typeface="Rokkitt"/>
                  <a:sym typeface="Rokkitt"/>
                </a:rPr>
                <a:t>11</a:t>
              </a:r>
            </a:p>
          </p:txBody>
        </p:sp>
        <p:sp>
          <p:nvSpPr>
            <p:cNvPr name="TextBox 18" id="18"/>
            <p:cNvSpPr txBox="true"/>
            <p:nvPr/>
          </p:nvSpPr>
          <p:spPr>
            <a:xfrm rot="0">
              <a:off x="10314907" y="-66675"/>
              <a:ext cx="476461" cy="773642"/>
            </a:xfrm>
            <a:prstGeom prst="rect">
              <a:avLst/>
            </a:prstGeom>
          </p:spPr>
          <p:txBody>
            <a:bodyPr anchor="t" rtlCol="false" tIns="0" lIns="0" bIns="0" rIns="0">
              <a:spAutoFit/>
            </a:bodyPr>
            <a:lstStyle/>
            <a:p>
              <a:pPr algn="ctr">
                <a:lnSpc>
                  <a:spcPts val="4899"/>
                </a:lnSpc>
              </a:pPr>
              <a:r>
                <a:rPr lang="en-US" sz="3499">
                  <a:solidFill>
                    <a:srgbClr val="000000"/>
                  </a:solidFill>
                  <a:latin typeface="Rokkitt"/>
                  <a:ea typeface="Rokkitt"/>
                  <a:cs typeface="Rokkitt"/>
                  <a:sym typeface="Rokkitt"/>
                </a:rPr>
                <a:t>15</a:t>
              </a:r>
            </a:p>
          </p:txBody>
        </p:sp>
        <p:sp>
          <p:nvSpPr>
            <p:cNvPr name="TextBox 19" id="19"/>
            <p:cNvSpPr txBox="true"/>
            <p:nvPr/>
          </p:nvSpPr>
          <p:spPr>
            <a:xfrm rot="0">
              <a:off x="13335466" y="-66675"/>
              <a:ext cx="589317" cy="773642"/>
            </a:xfrm>
            <a:prstGeom prst="rect">
              <a:avLst/>
            </a:prstGeom>
          </p:spPr>
          <p:txBody>
            <a:bodyPr anchor="t" rtlCol="false" tIns="0" lIns="0" bIns="0" rIns="0">
              <a:spAutoFit/>
            </a:bodyPr>
            <a:lstStyle/>
            <a:p>
              <a:pPr algn="ctr">
                <a:lnSpc>
                  <a:spcPts val="4899"/>
                </a:lnSpc>
              </a:pPr>
              <a:r>
                <a:rPr lang="en-US" sz="3499">
                  <a:solidFill>
                    <a:srgbClr val="000000"/>
                  </a:solidFill>
                  <a:latin typeface="Rokkitt"/>
                  <a:ea typeface="Rokkitt"/>
                  <a:cs typeface="Rokkitt"/>
                  <a:sym typeface="Rokkitt"/>
                </a:rPr>
                <a:t>20</a:t>
              </a:r>
            </a:p>
          </p:txBody>
        </p:sp>
      </p:grpSp>
      <p:sp>
        <p:nvSpPr>
          <p:cNvPr name="TextBox 20" id="20"/>
          <p:cNvSpPr txBox="true"/>
          <p:nvPr/>
        </p:nvSpPr>
        <p:spPr>
          <a:xfrm rot="0">
            <a:off x="7853841" y="2309661"/>
            <a:ext cx="4062264" cy="596900"/>
          </a:xfrm>
          <a:prstGeom prst="rect">
            <a:avLst/>
          </a:prstGeom>
        </p:spPr>
        <p:txBody>
          <a:bodyPr anchor="t" rtlCol="false" tIns="0" lIns="0" bIns="0" rIns="0">
            <a:spAutoFit/>
          </a:bodyPr>
          <a:lstStyle/>
          <a:p>
            <a:pPr algn="ctr">
              <a:lnSpc>
                <a:spcPts val="4899"/>
              </a:lnSpc>
            </a:pPr>
            <a:r>
              <a:rPr lang="en-US" sz="3499" b="true">
                <a:solidFill>
                  <a:srgbClr val="000000"/>
                </a:solidFill>
                <a:latin typeface="Rokkitt Bold"/>
                <a:ea typeface="Rokkitt Bold"/>
                <a:cs typeface="Rokkitt Bold"/>
                <a:sym typeface="Rokkitt Bold"/>
              </a:rPr>
              <a:t>B3: </a:t>
            </a:r>
            <a:r>
              <a:rPr lang="en-US" sz="3499">
                <a:solidFill>
                  <a:srgbClr val="000000"/>
                </a:solidFill>
                <a:latin typeface="Rokkitt"/>
                <a:ea typeface="Rokkitt"/>
                <a:cs typeface="Rokkitt"/>
                <a:sym typeface="Rokkitt"/>
              </a:rPr>
              <a:t>Lập biểu đồ Gantt</a:t>
            </a:r>
          </a:p>
        </p:txBody>
      </p:sp>
      <p:grpSp>
        <p:nvGrpSpPr>
          <p:cNvPr name="Group 21" id="21"/>
          <p:cNvGrpSpPr/>
          <p:nvPr/>
        </p:nvGrpSpPr>
        <p:grpSpPr>
          <a:xfrm rot="0">
            <a:off x="-448715" y="0"/>
            <a:ext cx="7796202" cy="1647988"/>
            <a:chOff x="0" y="0"/>
            <a:chExt cx="10394936" cy="2197317"/>
          </a:xfrm>
        </p:grpSpPr>
        <p:grpSp>
          <p:nvGrpSpPr>
            <p:cNvPr name="Group 22" id="22"/>
            <p:cNvGrpSpPr/>
            <p:nvPr/>
          </p:nvGrpSpPr>
          <p:grpSpPr>
            <a:xfrm rot="0">
              <a:off x="0" y="0"/>
              <a:ext cx="10394936" cy="2197317"/>
              <a:chOff x="0" y="0"/>
              <a:chExt cx="1851108" cy="391294"/>
            </a:xfrm>
          </p:grpSpPr>
          <p:sp>
            <p:nvSpPr>
              <p:cNvPr name="Freeform 23" id="23"/>
              <p:cNvSpPr/>
              <p:nvPr/>
            </p:nvSpPr>
            <p:spPr>
              <a:xfrm flipH="false" flipV="false" rot="0">
                <a:off x="0" y="0"/>
                <a:ext cx="1838436" cy="391294"/>
              </a:xfrm>
              <a:custGeom>
                <a:avLst/>
                <a:gdLst/>
                <a:ahLst/>
                <a:cxnLst/>
                <a:rect r="r" b="b" t="t" l="l"/>
                <a:pathLst>
                  <a:path h="391294" w="1838436">
                    <a:moveTo>
                      <a:pt x="1618117" y="0"/>
                    </a:moveTo>
                    <a:lnTo>
                      <a:pt x="29791" y="0"/>
                    </a:lnTo>
                    <a:cubicBezTo>
                      <a:pt x="13338" y="0"/>
                      <a:pt x="0" y="13338"/>
                      <a:pt x="0" y="29791"/>
                    </a:cubicBezTo>
                    <a:lnTo>
                      <a:pt x="0" y="361502"/>
                    </a:lnTo>
                    <a:cubicBezTo>
                      <a:pt x="0" y="377956"/>
                      <a:pt x="13338" y="391294"/>
                      <a:pt x="29791" y="391294"/>
                    </a:cubicBezTo>
                    <a:lnTo>
                      <a:pt x="1618117" y="391294"/>
                    </a:lnTo>
                    <a:cubicBezTo>
                      <a:pt x="1637230" y="391294"/>
                      <a:pt x="1655600" y="383887"/>
                      <a:pt x="1669368" y="370631"/>
                    </a:cubicBezTo>
                    <a:lnTo>
                      <a:pt x="1829647" y="216310"/>
                    </a:lnTo>
                    <a:cubicBezTo>
                      <a:pt x="1835263" y="210903"/>
                      <a:pt x="1838436" y="203443"/>
                      <a:pt x="1838436" y="195647"/>
                    </a:cubicBezTo>
                    <a:cubicBezTo>
                      <a:pt x="1838436" y="187851"/>
                      <a:pt x="1835263" y="180391"/>
                      <a:pt x="1829647" y="174984"/>
                    </a:cubicBezTo>
                    <a:lnTo>
                      <a:pt x="1669368" y="20663"/>
                    </a:lnTo>
                    <a:cubicBezTo>
                      <a:pt x="1655600" y="7406"/>
                      <a:pt x="1637230" y="0"/>
                      <a:pt x="1618117" y="0"/>
                    </a:cubicBezTo>
                    <a:close/>
                  </a:path>
                </a:pathLst>
              </a:custGeom>
              <a:solidFill>
                <a:srgbClr val="92C6FF"/>
              </a:solidFill>
              <a:ln w="38100" cap="rnd">
                <a:solidFill>
                  <a:srgbClr val="000000"/>
                </a:solidFill>
                <a:prstDash val="solid"/>
                <a:round/>
              </a:ln>
            </p:spPr>
          </p:sp>
          <p:sp>
            <p:nvSpPr>
              <p:cNvPr name="TextBox 24" id="24"/>
              <p:cNvSpPr txBox="true"/>
              <p:nvPr/>
            </p:nvSpPr>
            <p:spPr>
              <a:xfrm>
                <a:off x="0" y="-38100"/>
                <a:ext cx="1736808" cy="429394"/>
              </a:xfrm>
              <a:prstGeom prst="rect">
                <a:avLst/>
              </a:prstGeom>
            </p:spPr>
            <p:txBody>
              <a:bodyPr anchor="ctr" rtlCol="false" tIns="50800" lIns="50800" bIns="50800" rIns="50800"/>
              <a:lstStyle/>
              <a:p>
                <a:pPr algn="ctr">
                  <a:lnSpc>
                    <a:spcPts val="2659"/>
                  </a:lnSpc>
                  <a:spcBef>
                    <a:spcPct val="0"/>
                  </a:spcBef>
                </a:pPr>
              </a:p>
            </p:txBody>
          </p:sp>
        </p:grpSp>
        <p:sp>
          <p:nvSpPr>
            <p:cNvPr name="TextBox 25" id="25"/>
            <p:cNvSpPr txBox="true"/>
            <p:nvPr/>
          </p:nvSpPr>
          <p:spPr>
            <a:xfrm rot="0">
              <a:off x="653730" y="555734"/>
              <a:ext cx="9087477"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Cơ sở lý thuyết</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624835" y="1852694"/>
            <a:ext cx="17536658" cy="2747304"/>
            <a:chOff x="0" y="0"/>
            <a:chExt cx="4618708" cy="723570"/>
          </a:xfrm>
        </p:grpSpPr>
        <p:sp>
          <p:nvSpPr>
            <p:cNvPr name="Freeform 4" id="4"/>
            <p:cNvSpPr/>
            <p:nvPr/>
          </p:nvSpPr>
          <p:spPr>
            <a:xfrm flipH="false" flipV="false" rot="0">
              <a:off x="0" y="0"/>
              <a:ext cx="4618708" cy="723570"/>
            </a:xfrm>
            <a:custGeom>
              <a:avLst/>
              <a:gdLst/>
              <a:ahLst/>
              <a:cxnLst/>
              <a:rect r="r" b="b" t="t" l="l"/>
              <a:pathLst>
                <a:path h="723570" w="4618708">
                  <a:moveTo>
                    <a:pt x="22515" y="0"/>
                  </a:moveTo>
                  <a:lnTo>
                    <a:pt x="4596193" y="0"/>
                  </a:lnTo>
                  <a:cubicBezTo>
                    <a:pt x="4602165" y="0"/>
                    <a:pt x="4607892" y="2372"/>
                    <a:pt x="4612114" y="6594"/>
                  </a:cubicBezTo>
                  <a:cubicBezTo>
                    <a:pt x="4616336" y="10817"/>
                    <a:pt x="4618708" y="16544"/>
                    <a:pt x="4618708" y="22515"/>
                  </a:cubicBezTo>
                  <a:lnTo>
                    <a:pt x="4618708" y="701055"/>
                  </a:lnTo>
                  <a:cubicBezTo>
                    <a:pt x="4618708" y="713489"/>
                    <a:pt x="4608628" y="723570"/>
                    <a:pt x="4596193" y="723570"/>
                  </a:cubicBezTo>
                  <a:lnTo>
                    <a:pt x="22515" y="723570"/>
                  </a:lnTo>
                  <a:cubicBezTo>
                    <a:pt x="16544" y="723570"/>
                    <a:pt x="10817" y="721198"/>
                    <a:pt x="6594" y="716975"/>
                  </a:cubicBezTo>
                  <a:cubicBezTo>
                    <a:pt x="2372" y="712753"/>
                    <a:pt x="0" y="707026"/>
                    <a:pt x="0" y="701055"/>
                  </a:cubicBezTo>
                  <a:lnTo>
                    <a:pt x="0" y="22515"/>
                  </a:lnTo>
                  <a:cubicBezTo>
                    <a:pt x="0" y="10080"/>
                    <a:pt x="10080" y="0"/>
                    <a:pt x="22515" y="0"/>
                  </a:cubicBezTo>
                  <a:close/>
                </a:path>
              </a:pathLst>
            </a:custGeom>
            <a:solidFill>
              <a:srgbClr val="90C6FF"/>
            </a:solidFill>
          </p:spPr>
        </p:sp>
        <p:sp>
          <p:nvSpPr>
            <p:cNvPr name="TextBox 5" id="5"/>
            <p:cNvSpPr txBox="true"/>
            <p:nvPr/>
          </p:nvSpPr>
          <p:spPr>
            <a:xfrm>
              <a:off x="0" y="-38100"/>
              <a:ext cx="4618708" cy="761670"/>
            </a:xfrm>
            <a:prstGeom prst="rect">
              <a:avLst/>
            </a:prstGeom>
          </p:spPr>
          <p:txBody>
            <a:bodyPr anchor="ctr" rtlCol="false" tIns="50800" lIns="50800" bIns="50800" rIns="50800"/>
            <a:lstStyle/>
            <a:p>
              <a:pPr algn="ctr">
                <a:lnSpc>
                  <a:spcPts val="2659"/>
                </a:lnSpc>
              </a:pPr>
            </a:p>
          </p:txBody>
        </p:sp>
      </p:grpSp>
      <p:graphicFrame>
        <p:nvGraphicFramePr>
          <p:cNvPr name="Table 6" id="6"/>
          <p:cNvGraphicFramePr>
            <a:graphicFrameLocks noGrp="true"/>
          </p:cNvGraphicFramePr>
          <p:nvPr/>
        </p:nvGraphicFramePr>
        <p:xfrm>
          <a:off x="8574832" y="1994828"/>
          <a:ext cx="9405686" cy="2324100"/>
        </p:xfrm>
        <a:graphic>
          <a:graphicData uri="http://schemas.openxmlformats.org/drawingml/2006/table">
            <a:tbl>
              <a:tblPr/>
              <a:tblGrid>
                <a:gridCol w="3104608"/>
                <a:gridCol w="1199243"/>
                <a:gridCol w="1279462"/>
                <a:gridCol w="1285769"/>
                <a:gridCol w="1269273"/>
                <a:gridCol w="1267332"/>
              </a:tblGrid>
              <a:tr h="1162050">
                <a:tc>
                  <a:txBody>
                    <a:bodyPr anchor="t" rtlCol="false"/>
                    <a:lstStyle/>
                    <a:p>
                      <a:pPr algn="ctr">
                        <a:lnSpc>
                          <a:spcPts val="4900"/>
                        </a:lnSpc>
                        <a:defRPr/>
                      </a:pPr>
                      <a:r>
                        <a:rPr lang="en-US" sz="3500" b="true">
                          <a:solidFill>
                            <a:srgbClr val="000000"/>
                          </a:solidFill>
                          <a:latin typeface="Rokkitt Bold"/>
                          <a:ea typeface="Rokkitt Bold"/>
                          <a:cs typeface="Rokkitt Bold"/>
                          <a:sym typeface="Rokkitt Bold"/>
                        </a:rPr>
                        <a:t>Event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62050">
                <a:tc>
                  <a:txBody>
                    <a:bodyPr anchor="t" rtlCol="false"/>
                    <a:lstStyle/>
                    <a:p>
                      <a:pPr algn="ctr">
                        <a:lnSpc>
                          <a:spcPts val="4900"/>
                        </a:lnSpc>
                        <a:defRPr/>
                      </a:pPr>
                      <a:r>
                        <a:rPr lang="en-US" sz="3500" b="true">
                          <a:solidFill>
                            <a:srgbClr val="000000"/>
                          </a:solidFill>
                          <a:latin typeface="Rokkitt Bold"/>
                          <a:ea typeface="Rokkitt Bold"/>
                          <a:cs typeface="Rokkitt Bold"/>
                          <a:sym typeface="Rokkitt Bold"/>
                        </a:rPr>
                        <a:t>WT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grpSp>
        <p:nvGrpSpPr>
          <p:cNvPr name="Group 7" id="7"/>
          <p:cNvGrpSpPr/>
          <p:nvPr/>
        </p:nvGrpSpPr>
        <p:grpSpPr>
          <a:xfrm rot="0">
            <a:off x="-448715" y="0"/>
            <a:ext cx="7796202" cy="1647988"/>
            <a:chOff x="0" y="0"/>
            <a:chExt cx="10394936" cy="2197317"/>
          </a:xfrm>
        </p:grpSpPr>
        <p:grpSp>
          <p:nvGrpSpPr>
            <p:cNvPr name="Group 8" id="8"/>
            <p:cNvGrpSpPr/>
            <p:nvPr/>
          </p:nvGrpSpPr>
          <p:grpSpPr>
            <a:xfrm rot="0">
              <a:off x="0" y="0"/>
              <a:ext cx="10394936" cy="2197317"/>
              <a:chOff x="0" y="0"/>
              <a:chExt cx="1851108" cy="391294"/>
            </a:xfrm>
          </p:grpSpPr>
          <p:sp>
            <p:nvSpPr>
              <p:cNvPr name="Freeform 9" id="9"/>
              <p:cNvSpPr/>
              <p:nvPr/>
            </p:nvSpPr>
            <p:spPr>
              <a:xfrm flipH="false" flipV="false" rot="0">
                <a:off x="0" y="0"/>
                <a:ext cx="1838436" cy="391294"/>
              </a:xfrm>
              <a:custGeom>
                <a:avLst/>
                <a:gdLst/>
                <a:ahLst/>
                <a:cxnLst/>
                <a:rect r="r" b="b" t="t" l="l"/>
                <a:pathLst>
                  <a:path h="391294" w="1838436">
                    <a:moveTo>
                      <a:pt x="1618117" y="0"/>
                    </a:moveTo>
                    <a:lnTo>
                      <a:pt x="29791" y="0"/>
                    </a:lnTo>
                    <a:cubicBezTo>
                      <a:pt x="13338" y="0"/>
                      <a:pt x="0" y="13338"/>
                      <a:pt x="0" y="29791"/>
                    </a:cubicBezTo>
                    <a:lnTo>
                      <a:pt x="0" y="361502"/>
                    </a:lnTo>
                    <a:cubicBezTo>
                      <a:pt x="0" y="377956"/>
                      <a:pt x="13338" y="391294"/>
                      <a:pt x="29791" y="391294"/>
                    </a:cubicBezTo>
                    <a:lnTo>
                      <a:pt x="1618117" y="391294"/>
                    </a:lnTo>
                    <a:cubicBezTo>
                      <a:pt x="1637230" y="391294"/>
                      <a:pt x="1655600" y="383887"/>
                      <a:pt x="1669368" y="370631"/>
                    </a:cubicBezTo>
                    <a:lnTo>
                      <a:pt x="1829647" y="216310"/>
                    </a:lnTo>
                    <a:cubicBezTo>
                      <a:pt x="1835263" y="210903"/>
                      <a:pt x="1838436" y="203443"/>
                      <a:pt x="1838436" y="195647"/>
                    </a:cubicBezTo>
                    <a:cubicBezTo>
                      <a:pt x="1838436" y="187851"/>
                      <a:pt x="1835263" y="180391"/>
                      <a:pt x="1829647" y="174984"/>
                    </a:cubicBezTo>
                    <a:lnTo>
                      <a:pt x="1669368" y="20663"/>
                    </a:lnTo>
                    <a:cubicBezTo>
                      <a:pt x="1655600" y="7406"/>
                      <a:pt x="1637230" y="0"/>
                      <a:pt x="1618117" y="0"/>
                    </a:cubicBezTo>
                    <a:close/>
                  </a:path>
                </a:pathLst>
              </a:custGeom>
              <a:solidFill>
                <a:srgbClr val="92C6FF"/>
              </a:solidFill>
              <a:ln w="38100" cap="rnd">
                <a:solidFill>
                  <a:srgbClr val="000000"/>
                </a:solidFill>
                <a:prstDash val="solid"/>
                <a:round/>
              </a:ln>
            </p:spPr>
          </p:sp>
          <p:sp>
            <p:nvSpPr>
              <p:cNvPr name="TextBox 10" id="10"/>
              <p:cNvSpPr txBox="true"/>
              <p:nvPr/>
            </p:nvSpPr>
            <p:spPr>
              <a:xfrm>
                <a:off x="0" y="-38100"/>
                <a:ext cx="1736808" cy="429394"/>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653730" y="555734"/>
              <a:ext cx="9087477"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Cơ sở lý thuyết</a:t>
              </a:r>
            </a:p>
          </p:txBody>
        </p:sp>
      </p:grpSp>
      <p:grpSp>
        <p:nvGrpSpPr>
          <p:cNvPr name="Group 12" id="12"/>
          <p:cNvGrpSpPr/>
          <p:nvPr/>
        </p:nvGrpSpPr>
        <p:grpSpPr>
          <a:xfrm rot="0">
            <a:off x="624835" y="4949023"/>
            <a:ext cx="17536658" cy="3332497"/>
            <a:chOff x="0" y="0"/>
            <a:chExt cx="4618708" cy="877695"/>
          </a:xfrm>
        </p:grpSpPr>
        <p:sp>
          <p:nvSpPr>
            <p:cNvPr name="Freeform 13" id="13"/>
            <p:cNvSpPr/>
            <p:nvPr/>
          </p:nvSpPr>
          <p:spPr>
            <a:xfrm flipH="false" flipV="false" rot="0">
              <a:off x="0" y="0"/>
              <a:ext cx="4618708" cy="877695"/>
            </a:xfrm>
            <a:custGeom>
              <a:avLst/>
              <a:gdLst/>
              <a:ahLst/>
              <a:cxnLst/>
              <a:rect r="r" b="b" t="t" l="l"/>
              <a:pathLst>
                <a:path h="877695" w="4618708">
                  <a:moveTo>
                    <a:pt x="22515" y="0"/>
                  </a:moveTo>
                  <a:lnTo>
                    <a:pt x="4596193" y="0"/>
                  </a:lnTo>
                  <a:cubicBezTo>
                    <a:pt x="4602165" y="0"/>
                    <a:pt x="4607892" y="2372"/>
                    <a:pt x="4612114" y="6594"/>
                  </a:cubicBezTo>
                  <a:cubicBezTo>
                    <a:pt x="4616336" y="10817"/>
                    <a:pt x="4618708" y="16544"/>
                    <a:pt x="4618708" y="22515"/>
                  </a:cubicBezTo>
                  <a:lnTo>
                    <a:pt x="4618708" y="855180"/>
                  </a:lnTo>
                  <a:cubicBezTo>
                    <a:pt x="4618708" y="867614"/>
                    <a:pt x="4608628" y="877695"/>
                    <a:pt x="4596193" y="877695"/>
                  </a:cubicBezTo>
                  <a:lnTo>
                    <a:pt x="22515" y="877695"/>
                  </a:lnTo>
                  <a:cubicBezTo>
                    <a:pt x="10080" y="877695"/>
                    <a:pt x="0" y="867614"/>
                    <a:pt x="0" y="855180"/>
                  </a:cubicBezTo>
                  <a:lnTo>
                    <a:pt x="0" y="22515"/>
                  </a:lnTo>
                  <a:cubicBezTo>
                    <a:pt x="0" y="10080"/>
                    <a:pt x="10080" y="0"/>
                    <a:pt x="22515" y="0"/>
                  </a:cubicBezTo>
                  <a:close/>
                </a:path>
              </a:pathLst>
            </a:custGeom>
            <a:solidFill>
              <a:srgbClr val="90C6FF"/>
            </a:solidFill>
          </p:spPr>
        </p:sp>
        <p:sp>
          <p:nvSpPr>
            <p:cNvPr name="TextBox 14" id="14"/>
            <p:cNvSpPr txBox="true"/>
            <p:nvPr/>
          </p:nvSpPr>
          <p:spPr>
            <a:xfrm>
              <a:off x="0" y="-38100"/>
              <a:ext cx="4618708" cy="915795"/>
            </a:xfrm>
            <a:prstGeom prst="rect">
              <a:avLst/>
            </a:prstGeom>
          </p:spPr>
          <p:txBody>
            <a:bodyPr anchor="ctr" rtlCol="false" tIns="50800" lIns="50800" bIns="50800" rIns="50800"/>
            <a:lstStyle/>
            <a:p>
              <a:pPr algn="ctr">
                <a:lnSpc>
                  <a:spcPts val="2659"/>
                </a:lnSpc>
              </a:pPr>
            </a:p>
          </p:txBody>
        </p:sp>
      </p:grpSp>
      <p:graphicFrame>
        <p:nvGraphicFramePr>
          <p:cNvPr name="Table 15" id="15"/>
          <p:cNvGraphicFramePr>
            <a:graphicFrameLocks noGrp="true"/>
          </p:cNvGraphicFramePr>
          <p:nvPr/>
        </p:nvGraphicFramePr>
        <p:xfrm>
          <a:off x="8574832" y="5143500"/>
          <a:ext cx="9405686" cy="2943225"/>
        </p:xfrm>
        <a:graphic>
          <a:graphicData uri="http://schemas.openxmlformats.org/drawingml/2006/table">
            <a:tbl>
              <a:tblPr/>
              <a:tblGrid>
                <a:gridCol w="3104608"/>
                <a:gridCol w="1199243"/>
                <a:gridCol w="1279462"/>
                <a:gridCol w="1285769"/>
                <a:gridCol w="1269273"/>
                <a:gridCol w="1267332"/>
              </a:tblGrid>
              <a:tr h="1158312">
                <a:tc>
                  <a:txBody>
                    <a:bodyPr anchor="t" rtlCol="false"/>
                    <a:lstStyle/>
                    <a:p>
                      <a:pPr algn="ctr">
                        <a:lnSpc>
                          <a:spcPts val="4900"/>
                        </a:lnSpc>
                        <a:defRPr/>
                      </a:pPr>
                      <a:r>
                        <a:rPr lang="en-US" sz="3500" b="true">
                          <a:solidFill>
                            <a:srgbClr val="000000"/>
                          </a:solidFill>
                          <a:latin typeface="Rokkitt Bold"/>
                          <a:ea typeface="Rokkitt Bold"/>
                          <a:cs typeface="Rokkitt Bold"/>
                          <a:sym typeface="Rokkitt Bold"/>
                        </a:rPr>
                        <a:t>Event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EV4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84913">
                <a:tc>
                  <a:txBody>
                    <a:bodyPr anchor="t" rtlCol="false"/>
                    <a:lstStyle/>
                    <a:p>
                      <a:pPr algn="ctr">
                        <a:lnSpc>
                          <a:spcPts val="4900"/>
                        </a:lnSpc>
                        <a:defRPr/>
                      </a:pPr>
                      <a:r>
                        <a:rPr lang="en-US" sz="3500" b="true">
                          <a:solidFill>
                            <a:srgbClr val="000000"/>
                          </a:solidFill>
                          <a:latin typeface="Rokkitt Bold"/>
                          <a:ea typeface="Rokkitt Bold"/>
                          <a:cs typeface="Rokkitt Bold"/>
                          <a:sym typeface="Rokkitt Bold"/>
                        </a:rPr>
                        <a:t>TAT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12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900"/>
                        </a:lnSpc>
                        <a:defRPr/>
                      </a:pPr>
                      <a:r>
                        <a:rPr lang="en-US" sz="3500">
                          <a:solidFill>
                            <a:srgbClr val="000000"/>
                          </a:solidFill>
                          <a:latin typeface="Rokkitt"/>
                          <a:ea typeface="Rokkitt"/>
                          <a:cs typeface="Rokkitt"/>
                          <a:sym typeface="Rokkitt"/>
                        </a:rPr>
                        <a:t>14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16" id="16"/>
          <p:cNvSpPr txBox="true"/>
          <p:nvPr/>
        </p:nvSpPr>
        <p:spPr>
          <a:xfrm rot="0">
            <a:off x="813103" y="2196441"/>
            <a:ext cx="7727107" cy="1844675"/>
          </a:xfrm>
          <a:prstGeom prst="rect">
            <a:avLst/>
          </a:prstGeom>
        </p:spPr>
        <p:txBody>
          <a:bodyPr anchor="t" rtlCol="false" tIns="0" lIns="0" bIns="0" rIns="0">
            <a:spAutoFit/>
          </a:bodyPr>
          <a:lstStyle/>
          <a:p>
            <a:pPr algn="l">
              <a:lnSpc>
                <a:spcPts val="4900"/>
              </a:lnSpc>
            </a:pPr>
            <a:r>
              <a:rPr lang="en-US" sz="3500" b="true">
                <a:solidFill>
                  <a:srgbClr val="000000"/>
                </a:solidFill>
                <a:latin typeface="Rokkitt Bold"/>
                <a:ea typeface="Rokkitt Bold"/>
                <a:cs typeface="Rokkitt Bold"/>
                <a:sym typeface="Rokkitt Bold"/>
              </a:rPr>
              <a:t>B4:</a:t>
            </a:r>
            <a:r>
              <a:rPr lang="en-US" sz="3500">
                <a:solidFill>
                  <a:srgbClr val="000000"/>
                </a:solidFill>
                <a:latin typeface="Rokkitt"/>
                <a:ea typeface="Rokkitt"/>
                <a:cs typeface="Rokkitt"/>
                <a:sym typeface="Rokkitt"/>
              </a:rPr>
              <a:t> Tính Thời gian chờ theo công thức:</a:t>
            </a:r>
          </a:p>
          <a:p>
            <a:pPr algn="l">
              <a:lnSpc>
                <a:spcPts val="4900"/>
              </a:lnSpc>
            </a:pPr>
            <a:r>
              <a:rPr lang="en-US" sz="3500">
                <a:solidFill>
                  <a:srgbClr val="000000"/>
                </a:solidFill>
                <a:latin typeface="Rokkitt"/>
                <a:ea typeface="Rokkitt"/>
                <a:cs typeface="Rokkitt"/>
                <a:sym typeface="Rokkitt"/>
              </a:rPr>
              <a:t>Thời gian chờ = Thời gian bắt dầu - Thời gian đến</a:t>
            </a:r>
          </a:p>
        </p:txBody>
      </p:sp>
      <p:sp>
        <p:nvSpPr>
          <p:cNvPr name="TextBox 17" id="17"/>
          <p:cNvSpPr txBox="true"/>
          <p:nvPr/>
        </p:nvSpPr>
        <p:spPr>
          <a:xfrm rot="0">
            <a:off x="813103" y="5654834"/>
            <a:ext cx="7727107" cy="1844675"/>
          </a:xfrm>
          <a:prstGeom prst="rect">
            <a:avLst/>
          </a:prstGeom>
        </p:spPr>
        <p:txBody>
          <a:bodyPr anchor="t" rtlCol="false" tIns="0" lIns="0" bIns="0" rIns="0">
            <a:spAutoFit/>
          </a:bodyPr>
          <a:lstStyle/>
          <a:p>
            <a:pPr algn="l">
              <a:lnSpc>
                <a:spcPts val="4900"/>
              </a:lnSpc>
            </a:pPr>
            <a:r>
              <a:rPr lang="en-US" sz="3500" b="true">
                <a:solidFill>
                  <a:srgbClr val="000000"/>
                </a:solidFill>
                <a:latin typeface="Rokkitt Bold"/>
                <a:ea typeface="Rokkitt Bold"/>
                <a:cs typeface="Rokkitt Bold"/>
                <a:sym typeface="Rokkitt Bold"/>
              </a:rPr>
              <a:t>B5:</a:t>
            </a:r>
            <a:r>
              <a:rPr lang="en-US" sz="3500">
                <a:solidFill>
                  <a:srgbClr val="000000"/>
                </a:solidFill>
                <a:latin typeface="Rokkitt"/>
                <a:ea typeface="Rokkitt"/>
                <a:cs typeface="Rokkitt"/>
                <a:sym typeface="Rokkitt"/>
              </a:rPr>
              <a:t> Tính Thời gian chờ theo công thức:</a:t>
            </a:r>
          </a:p>
          <a:p>
            <a:pPr algn="l">
              <a:lnSpc>
                <a:spcPts val="4900"/>
              </a:lnSpc>
            </a:pPr>
            <a:r>
              <a:rPr lang="en-US" sz="3500">
                <a:solidFill>
                  <a:srgbClr val="000000"/>
                </a:solidFill>
                <a:latin typeface="Rokkitt"/>
                <a:ea typeface="Rokkitt"/>
                <a:cs typeface="Rokkitt"/>
                <a:sym typeface="Rokkitt"/>
              </a:rPr>
              <a:t>Thời gian quay vòng = Thời gian hoàn thành - Thời gian đến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7796202" cy="1647988"/>
            <a:chOff x="0" y="0"/>
            <a:chExt cx="10394936" cy="2197317"/>
          </a:xfrm>
        </p:grpSpPr>
        <p:grpSp>
          <p:nvGrpSpPr>
            <p:cNvPr name="Group 4" id="4"/>
            <p:cNvGrpSpPr/>
            <p:nvPr/>
          </p:nvGrpSpPr>
          <p:grpSpPr>
            <a:xfrm rot="0">
              <a:off x="0" y="0"/>
              <a:ext cx="10394936" cy="2197317"/>
              <a:chOff x="0" y="0"/>
              <a:chExt cx="1851108" cy="391294"/>
            </a:xfrm>
          </p:grpSpPr>
          <p:sp>
            <p:nvSpPr>
              <p:cNvPr name="Freeform 5" id="5"/>
              <p:cNvSpPr/>
              <p:nvPr/>
            </p:nvSpPr>
            <p:spPr>
              <a:xfrm flipH="false" flipV="false" rot="0">
                <a:off x="0" y="0"/>
                <a:ext cx="1838436" cy="391294"/>
              </a:xfrm>
              <a:custGeom>
                <a:avLst/>
                <a:gdLst/>
                <a:ahLst/>
                <a:cxnLst/>
                <a:rect r="r" b="b" t="t" l="l"/>
                <a:pathLst>
                  <a:path h="391294" w="1838436">
                    <a:moveTo>
                      <a:pt x="1618117" y="0"/>
                    </a:moveTo>
                    <a:lnTo>
                      <a:pt x="29791" y="0"/>
                    </a:lnTo>
                    <a:cubicBezTo>
                      <a:pt x="13338" y="0"/>
                      <a:pt x="0" y="13338"/>
                      <a:pt x="0" y="29791"/>
                    </a:cubicBezTo>
                    <a:lnTo>
                      <a:pt x="0" y="361502"/>
                    </a:lnTo>
                    <a:cubicBezTo>
                      <a:pt x="0" y="377956"/>
                      <a:pt x="13338" y="391294"/>
                      <a:pt x="29791" y="391294"/>
                    </a:cubicBezTo>
                    <a:lnTo>
                      <a:pt x="1618117" y="391294"/>
                    </a:lnTo>
                    <a:cubicBezTo>
                      <a:pt x="1637230" y="391294"/>
                      <a:pt x="1655600" y="383887"/>
                      <a:pt x="1669368" y="370631"/>
                    </a:cubicBezTo>
                    <a:lnTo>
                      <a:pt x="1829647" y="216310"/>
                    </a:lnTo>
                    <a:cubicBezTo>
                      <a:pt x="1835263" y="210903"/>
                      <a:pt x="1838436" y="203443"/>
                      <a:pt x="1838436" y="195647"/>
                    </a:cubicBezTo>
                    <a:cubicBezTo>
                      <a:pt x="1838436" y="187851"/>
                      <a:pt x="1835263" y="180391"/>
                      <a:pt x="1829647" y="174984"/>
                    </a:cubicBezTo>
                    <a:lnTo>
                      <a:pt x="1669368" y="20663"/>
                    </a:lnTo>
                    <a:cubicBezTo>
                      <a:pt x="1655600" y="7406"/>
                      <a:pt x="1637230" y="0"/>
                      <a:pt x="1618117" y="0"/>
                    </a:cubicBezTo>
                    <a:close/>
                  </a:path>
                </a:pathLst>
              </a:custGeom>
              <a:solidFill>
                <a:srgbClr val="92C6FF"/>
              </a:solidFill>
              <a:ln w="38100" cap="rnd">
                <a:solidFill>
                  <a:srgbClr val="000000"/>
                </a:solidFill>
                <a:prstDash val="solid"/>
                <a:round/>
              </a:ln>
            </p:spPr>
          </p:sp>
          <p:sp>
            <p:nvSpPr>
              <p:cNvPr name="TextBox 6" id="6"/>
              <p:cNvSpPr txBox="true"/>
              <p:nvPr/>
            </p:nvSpPr>
            <p:spPr>
              <a:xfrm>
                <a:off x="0" y="-38100"/>
                <a:ext cx="1736808" cy="429394"/>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653730" y="555734"/>
              <a:ext cx="9087477"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Cơ sở lý thuyết</a:t>
              </a:r>
            </a:p>
          </p:txBody>
        </p:sp>
      </p:grpSp>
      <p:graphicFrame>
        <p:nvGraphicFramePr>
          <p:cNvPr name="Table 8" id="8"/>
          <p:cNvGraphicFramePr>
            <a:graphicFrameLocks noGrp="true"/>
          </p:cNvGraphicFramePr>
          <p:nvPr/>
        </p:nvGraphicFramePr>
        <p:xfrm>
          <a:off x="1209375" y="1777116"/>
          <a:ext cx="15869250" cy="6324600"/>
        </p:xfrm>
        <a:graphic>
          <a:graphicData uri="http://schemas.openxmlformats.org/drawingml/2006/table">
            <a:tbl>
              <a:tblPr/>
              <a:tblGrid>
                <a:gridCol w="2267036"/>
                <a:gridCol w="2267036"/>
                <a:gridCol w="2267036"/>
                <a:gridCol w="2267036"/>
                <a:gridCol w="2267036"/>
                <a:gridCol w="2267036"/>
                <a:gridCol w="2267036"/>
              </a:tblGrid>
              <a:tr h="1054100">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Event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BT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ST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FT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WT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TAT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4100">
                <a:tc>
                  <a:txBody>
                    <a:bodyPr anchor="t" rtlCol="false"/>
                    <a:lstStyle/>
                    <a:p>
                      <a:pPr algn="ctr">
                        <a:lnSpc>
                          <a:spcPts val="4200"/>
                        </a:lnSpc>
                        <a:defRPr/>
                      </a:pPr>
                      <a:r>
                        <a:rPr lang="en-US" sz="3000">
                          <a:solidFill>
                            <a:srgbClr val="000000"/>
                          </a:solidFill>
                          <a:latin typeface="Rokkitt"/>
                          <a:ea typeface="Rokkitt"/>
                          <a:cs typeface="Rokkitt"/>
                          <a:sym typeface="Rokkitt"/>
                        </a:rPr>
                        <a:t>EV1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4100">
                <a:tc>
                  <a:txBody>
                    <a:bodyPr anchor="t" rtlCol="false"/>
                    <a:lstStyle/>
                    <a:p>
                      <a:pPr algn="ctr">
                        <a:lnSpc>
                          <a:spcPts val="4200"/>
                        </a:lnSpc>
                        <a:defRPr/>
                      </a:pPr>
                      <a:r>
                        <a:rPr lang="en-US" sz="3000">
                          <a:solidFill>
                            <a:srgbClr val="000000"/>
                          </a:solidFill>
                          <a:latin typeface="Rokkitt"/>
                          <a:ea typeface="Rokkitt"/>
                          <a:cs typeface="Rokkitt"/>
                          <a:sym typeface="Rokkitt"/>
                        </a:rPr>
                        <a:t>EV3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4100">
                <a:tc>
                  <a:txBody>
                    <a:bodyPr anchor="t" rtlCol="false"/>
                    <a:lstStyle/>
                    <a:p>
                      <a:pPr algn="ctr">
                        <a:lnSpc>
                          <a:spcPts val="4200"/>
                        </a:lnSpc>
                        <a:defRPr/>
                      </a:pPr>
                      <a:r>
                        <a:rPr lang="en-US" sz="3000">
                          <a:solidFill>
                            <a:srgbClr val="000000"/>
                          </a:solidFill>
                          <a:latin typeface="Rokkitt"/>
                          <a:ea typeface="Rokkitt"/>
                          <a:cs typeface="Rokkitt"/>
                          <a:sym typeface="Rokkitt"/>
                        </a:rPr>
                        <a:t>EV5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11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4100">
                <a:tc>
                  <a:txBody>
                    <a:bodyPr anchor="t" rtlCol="false"/>
                    <a:lstStyle/>
                    <a:p>
                      <a:pPr algn="ctr">
                        <a:lnSpc>
                          <a:spcPts val="4200"/>
                        </a:lnSpc>
                        <a:defRPr/>
                      </a:pPr>
                      <a:r>
                        <a:rPr lang="en-US" sz="3000">
                          <a:solidFill>
                            <a:srgbClr val="000000"/>
                          </a:solidFill>
                          <a:latin typeface="Rokkitt"/>
                          <a:ea typeface="Rokkitt"/>
                          <a:cs typeface="Rokkitt"/>
                          <a:sym typeface="Rokkitt"/>
                        </a:rPr>
                        <a:t>EV2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11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15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12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4100">
                <a:tc>
                  <a:txBody>
                    <a:bodyPr anchor="t" rtlCol="false"/>
                    <a:lstStyle/>
                    <a:p>
                      <a:pPr algn="ctr">
                        <a:lnSpc>
                          <a:spcPts val="4200"/>
                        </a:lnSpc>
                        <a:defRPr/>
                      </a:pPr>
                      <a:r>
                        <a:rPr lang="en-US" sz="3000">
                          <a:solidFill>
                            <a:srgbClr val="000000"/>
                          </a:solidFill>
                          <a:latin typeface="Rokkitt"/>
                          <a:ea typeface="Rokkitt"/>
                          <a:cs typeface="Rokkitt"/>
                          <a:sym typeface="Rokkitt"/>
                        </a:rPr>
                        <a:t>EV4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15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20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14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Freeform 9" id="9"/>
          <p:cNvSpPr/>
          <p:nvPr/>
        </p:nvSpPr>
        <p:spPr>
          <a:xfrm flipH="false" flipV="false" rot="0">
            <a:off x="9719927" y="8325045"/>
            <a:ext cx="1866510" cy="1866510"/>
          </a:xfrm>
          <a:custGeom>
            <a:avLst/>
            <a:gdLst/>
            <a:ahLst/>
            <a:cxnLst/>
            <a:rect r="r" b="b" t="t" l="l"/>
            <a:pathLst>
              <a:path h="1866510" w="1866510">
                <a:moveTo>
                  <a:pt x="0" y="0"/>
                </a:moveTo>
                <a:lnTo>
                  <a:pt x="1866510" y="0"/>
                </a:lnTo>
                <a:lnTo>
                  <a:pt x="1866510" y="1866510"/>
                </a:lnTo>
                <a:lnTo>
                  <a:pt x="0" y="1866510"/>
                </a:lnTo>
                <a:lnTo>
                  <a:pt x="0" y="0"/>
                </a:lnTo>
                <a:close/>
              </a:path>
            </a:pathLst>
          </a:custGeom>
          <a:blipFill>
            <a:blip r:embed="rId3"/>
            <a:stretch>
              <a:fillRect l="0" t="0" r="0" b="0"/>
            </a:stretch>
          </a:blipFill>
        </p:spPr>
      </p:sp>
      <p:sp>
        <p:nvSpPr>
          <p:cNvPr name="TextBox 10" id="10"/>
          <p:cNvSpPr txBox="true"/>
          <p:nvPr/>
        </p:nvSpPr>
        <p:spPr>
          <a:xfrm rot="0">
            <a:off x="11716773" y="8616950"/>
            <a:ext cx="3231952" cy="1216025"/>
          </a:xfrm>
          <a:prstGeom prst="rect">
            <a:avLst/>
          </a:prstGeom>
        </p:spPr>
        <p:txBody>
          <a:bodyPr anchor="t" rtlCol="false" tIns="0" lIns="0" bIns="0" rIns="0">
            <a:spAutoFit/>
          </a:bodyPr>
          <a:lstStyle/>
          <a:p>
            <a:pPr algn="l">
              <a:lnSpc>
                <a:spcPts val="4899"/>
              </a:lnSpc>
            </a:pPr>
            <a:r>
              <a:rPr lang="en-US" sz="3499">
                <a:solidFill>
                  <a:srgbClr val="000000"/>
                </a:solidFill>
                <a:latin typeface="Rokkitt"/>
                <a:ea typeface="Rokkitt"/>
                <a:cs typeface="Rokkitt"/>
                <a:sym typeface="Rokkitt"/>
              </a:rPr>
              <a:t>Average WT: 4,8</a:t>
            </a:r>
          </a:p>
          <a:p>
            <a:pPr algn="l">
              <a:lnSpc>
                <a:spcPts val="4899"/>
              </a:lnSpc>
            </a:pPr>
            <a:r>
              <a:rPr lang="en-US" sz="3499">
                <a:solidFill>
                  <a:srgbClr val="000000"/>
                </a:solidFill>
                <a:latin typeface="Rokkitt"/>
                <a:ea typeface="Rokkitt"/>
                <a:cs typeface="Rokkitt"/>
                <a:sym typeface="Rokkitt"/>
              </a:rPr>
              <a:t>Average TAT: 8,8</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sp>
        <p:nvSpPr>
          <p:cNvPr name="Freeform 3" id="3"/>
          <p:cNvSpPr/>
          <p:nvPr/>
        </p:nvSpPr>
        <p:spPr>
          <a:xfrm flipH="false" flipV="false" rot="0">
            <a:off x="2383252" y="1746224"/>
            <a:ext cx="13521495" cy="6794551"/>
          </a:xfrm>
          <a:custGeom>
            <a:avLst/>
            <a:gdLst/>
            <a:ahLst/>
            <a:cxnLst/>
            <a:rect r="r" b="b" t="t" l="l"/>
            <a:pathLst>
              <a:path h="6794551" w="13521495">
                <a:moveTo>
                  <a:pt x="0" y="0"/>
                </a:moveTo>
                <a:lnTo>
                  <a:pt x="13521496" y="0"/>
                </a:lnTo>
                <a:lnTo>
                  <a:pt x="13521496" y="6794552"/>
                </a:lnTo>
                <a:lnTo>
                  <a:pt x="0" y="6794552"/>
                </a:lnTo>
                <a:lnTo>
                  <a:pt x="0" y="0"/>
                </a:lnTo>
                <a:close/>
              </a:path>
            </a:pathLst>
          </a:custGeom>
          <a:blipFill>
            <a:blip r:embed="rId3"/>
            <a:stretch>
              <a:fillRect l="0" t="0" r="0" b="0"/>
            </a:stretch>
          </a:blipFill>
          <a:ln w="38100" cap="rnd">
            <a:solidFill>
              <a:srgbClr val="000000"/>
            </a:solidFill>
            <a:prstDash val="solid"/>
            <a:round/>
          </a:ln>
        </p:spPr>
      </p:sp>
      <p:sp>
        <p:nvSpPr>
          <p:cNvPr name="TextBox 4" id="4"/>
          <p:cNvSpPr txBox="true"/>
          <p:nvPr/>
        </p:nvSpPr>
        <p:spPr>
          <a:xfrm rot="0">
            <a:off x="1773734" y="742194"/>
            <a:ext cx="5759948" cy="669925"/>
          </a:xfrm>
          <a:prstGeom prst="rect">
            <a:avLst/>
          </a:prstGeom>
        </p:spPr>
        <p:txBody>
          <a:bodyPr anchor="t" rtlCol="false" tIns="0" lIns="0" bIns="0" rIns="0">
            <a:spAutoFit/>
          </a:bodyPr>
          <a:lstStyle/>
          <a:p>
            <a:pPr algn="ctr">
              <a:lnSpc>
                <a:spcPts val="5599"/>
              </a:lnSpc>
            </a:pPr>
            <a:r>
              <a:rPr lang="en-US" sz="3999">
                <a:solidFill>
                  <a:srgbClr val="000000"/>
                </a:solidFill>
                <a:latin typeface="Paytone One"/>
                <a:ea typeface="Paytone One"/>
                <a:cs typeface="Paytone One"/>
                <a:sym typeface="Paytone One"/>
              </a:rPr>
              <a:t>Lưu đồ thuật toán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1028700" y="2672111"/>
            <a:ext cx="8468970" cy="4942778"/>
            <a:chOff x="0" y="0"/>
            <a:chExt cx="11291960" cy="6590371"/>
          </a:xfrm>
        </p:grpSpPr>
        <p:grpSp>
          <p:nvGrpSpPr>
            <p:cNvPr name="Group 4" id="4"/>
            <p:cNvGrpSpPr/>
            <p:nvPr/>
          </p:nvGrpSpPr>
          <p:grpSpPr>
            <a:xfrm rot="0">
              <a:off x="0" y="0"/>
              <a:ext cx="11291960" cy="6590371"/>
              <a:chOff x="0" y="0"/>
              <a:chExt cx="2230511" cy="1301802"/>
            </a:xfrm>
          </p:grpSpPr>
          <p:sp>
            <p:nvSpPr>
              <p:cNvPr name="Freeform 5" id="5"/>
              <p:cNvSpPr/>
              <p:nvPr/>
            </p:nvSpPr>
            <p:spPr>
              <a:xfrm flipH="false" flipV="false" rot="0">
                <a:off x="0" y="0"/>
                <a:ext cx="2230511" cy="1301802"/>
              </a:xfrm>
              <a:custGeom>
                <a:avLst/>
                <a:gdLst/>
                <a:ahLst/>
                <a:cxnLst/>
                <a:rect r="r" b="b" t="t" l="l"/>
                <a:pathLst>
                  <a:path h="1301802" w="2230511">
                    <a:moveTo>
                      <a:pt x="46622" y="0"/>
                    </a:moveTo>
                    <a:lnTo>
                      <a:pt x="2183889" y="0"/>
                    </a:lnTo>
                    <a:cubicBezTo>
                      <a:pt x="2209637" y="0"/>
                      <a:pt x="2230511" y="20873"/>
                      <a:pt x="2230511" y="46622"/>
                    </a:cubicBezTo>
                    <a:lnTo>
                      <a:pt x="2230511" y="1255180"/>
                    </a:lnTo>
                    <a:cubicBezTo>
                      <a:pt x="2230511" y="1280928"/>
                      <a:pt x="2209637" y="1301802"/>
                      <a:pt x="2183889" y="1301802"/>
                    </a:cubicBezTo>
                    <a:lnTo>
                      <a:pt x="46622" y="1301802"/>
                    </a:lnTo>
                    <a:cubicBezTo>
                      <a:pt x="20873" y="1301802"/>
                      <a:pt x="0" y="1280928"/>
                      <a:pt x="0" y="1255180"/>
                    </a:cubicBezTo>
                    <a:lnTo>
                      <a:pt x="0" y="46622"/>
                    </a:lnTo>
                    <a:cubicBezTo>
                      <a:pt x="0" y="20873"/>
                      <a:pt x="20873" y="0"/>
                      <a:pt x="46622" y="0"/>
                    </a:cubicBezTo>
                    <a:close/>
                  </a:path>
                </a:pathLst>
              </a:custGeom>
              <a:solidFill>
                <a:srgbClr val="90C6FF"/>
              </a:solidFill>
            </p:spPr>
          </p:sp>
          <p:sp>
            <p:nvSpPr>
              <p:cNvPr name="TextBox 6" id="6"/>
              <p:cNvSpPr txBox="true"/>
              <p:nvPr/>
            </p:nvSpPr>
            <p:spPr>
              <a:xfrm>
                <a:off x="0" y="-38100"/>
                <a:ext cx="2230511" cy="1339902"/>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248083" y="104804"/>
              <a:ext cx="10795794" cy="1608667"/>
            </a:xfrm>
            <a:prstGeom prst="rect">
              <a:avLst/>
            </a:prstGeom>
          </p:spPr>
          <p:txBody>
            <a:bodyPr anchor="t" rtlCol="false" tIns="0" lIns="0" bIns="0" rIns="0">
              <a:spAutoFit/>
            </a:bodyPr>
            <a:lstStyle/>
            <a:p>
              <a:pPr algn="l">
                <a:lnSpc>
                  <a:spcPts val="4900"/>
                </a:lnSpc>
              </a:pPr>
              <a:r>
                <a:rPr lang="en-US" sz="3500" b="true">
                  <a:solidFill>
                    <a:srgbClr val="000000"/>
                  </a:solidFill>
                  <a:latin typeface="Rokkitt Bold"/>
                  <a:ea typeface="Rokkitt Bold"/>
                  <a:cs typeface="Rokkitt Bold"/>
                  <a:sym typeface="Rokkitt Bold"/>
                </a:rPr>
                <a:t>Bước 1: Khởi tạo danh sách các tiến trình</a:t>
              </a:r>
            </a:p>
            <a:p>
              <a:pPr algn="l">
                <a:lnSpc>
                  <a:spcPts val="4900"/>
                </a:lnSpc>
              </a:pPr>
              <a:r>
                <a:rPr lang="en-US" sz="3500">
                  <a:solidFill>
                    <a:srgbClr val="000000"/>
                  </a:solidFill>
                  <a:latin typeface="Rokkitt"/>
                  <a:ea typeface="Rokkitt"/>
                  <a:cs typeface="Rokkitt"/>
                  <a:sym typeface="Rokkitt"/>
                </a:rPr>
                <a:t>Tập hợp và thu thập thông tin các tiến trình</a:t>
              </a:r>
            </a:p>
          </p:txBody>
        </p:sp>
        <p:sp>
          <p:nvSpPr>
            <p:cNvPr name="TextBox 8" id="8"/>
            <p:cNvSpPr txBox="true"/>
            <p:nvPr/>
          </p:nvSpPr>
          <p:spPr>
            <a:xfrm rot="0">
              <a:off x="248083" y="2505204"/>
              <a:ext cx="10795794" cy="4085167"/>
            </a:xfrm>
            <a:prstGeom prst="rect">
              <a:avLst/>
            </a:prstGeom>
          </p:spPr>
          <p:txBody>
            <a:bodyPr anchor="t" rtlCol="false" tIns="0" lIns="0" bIns="0" rIns="0">
              <a:spAutoFit/>
            </a:bodyPr>
            <a:lstStyle/>
            <a:p>
              <a:pPr algn="l">
                <a:lnSpc>
                  <a:spcPts val="4900"/>
                </a:lnSpc>
              </a:pPr>
              <a:r>
                <a:rPr lang="en-US" sz="3500" b="true">
                  <a:solidFill>
                    <a:srgbClr val="000000"/>
                  </a:solidFill>
                  <a:latin typeface="Rokkitt Bold"/>
                  <a:ea typeface="Rokkitt Bold"/>
                  <a:cs typeface="Rokkitt Bold"/>
                  <a:sym typeface="Rokkitt Bold"/>
                </a:rPr>
                <a:t>Bước 2: Sắp xếp các tiến trình theo thời gian đến</a:t>
              </a:r>
            </a:p>
            <a:p>
              <a:pPr algn="l">
                <a:lnSpc>
                  <a:spcPts val="4900"/>
                </a:lnSpc>
              </a:pPr>
              <a:r>
                <a:rPr lang="en-US" sz="3500">
                  <a:solidFill>
                    <a:srgbClr val="000000"/>
                  </a:solidFill>
                  <a:latin typeface="Rokkitt"/>
                  <a:ea typeface="Rokkitt"/>
                  <a:cs typeface="Rokkitt"/>
                  <a:sym typeface="Rokkitt"/>
                </a:rPr>
                <a:t>Nếu hai tiến trình có thời gian đến bằng nhau, thì chọn theo thứ tự mà chúng xuất hiện</a:t>
              </a:r>
            </a:p>
          </p:txBody>
        </p:sp>
      </p:grpSp>
      <p:sp>
        <p:nvSpPr>
          <p:cNvPr name="Freeform 9" id="9"/>
          <p:cNvSpPr/>
          <p:nvPr/>
        </p:nvSpPr>
        <p:spPr>
          <a:xfrm flipH="false" flipV="false" rot="0">
            <a:off x="10523866" y="1965021"/>
            <a:ext cx="6356958" cy="6356958"/>
          </a:xfrm>
          <a:custGeom>
            <a:avLst/>
            <a:gdLst/>
            <a:ahLst/>
            <a:cxnLst/>
            <a:rect r="r" b="b" t="t" l="l"/>
            <a:pathLst>
              <a:path h="6356958" w="6356958">
                <a:moveTo>
                  <a:pt x="0" y="0"/>
                </a:moveTo>
                <a:lnTo>
                  <a:pt x="6356958" y="0"/>
                </a:lnTo>
                <a:lnTo>
                  <a:pt x="6356958" y="6356958"/>
                </a:lnTo>
                <a:lnTo>
                  <a:pt x="0" y="6356958"/>
                </a:lnTo>
                <a:lnTo>
                  <a:pt x="0" y="0"/>
                </a:lnTo>
                <a:close/>
              </a:path>
            </a:pathLst>
          </a:custGeom>
          <a:blipFill>
            <a:blip r:embed="rId3"/>
            <a:stretch>
              <a:fillRect l="0" t="0" r="0" b="0"/>
            </a:stretch>
          </a:blipFill>
        </p:spPr>
      </p:sp>
      <p:grpSp>
        <p:nvGrpSpPr>
          <p:cNvPr name="Group 10" id="10"/>
          <p:cNvGrpSpPr/>
          <p:nvPr/>
        </p:nvGrpSpPr>
        <p:grpSpPr>
          <a:xfrm rot="0">
            <a:off x="-448715" y="0"/>
            <a:ext cx="8532802" cy="1721013"/>
            <a:chOff x="0" y="0"/>
            <a:chExt cx="11377070" cy="2294684"/>
          </a:xfrm>
        </p:grpSpPr>
        <p:grpSp>
          <p:nvGrpSpPr>
            <p:cNvPr name="Group 11" id="11"/>
            <p:cNvGrpSpPr/>
            <p:nvPr/>
          </p:nvGrpSpPr>
          <p:grpSpPr>
            <a:xfrm rot="0">
              <a:off x="0" y="0"/>
              <a:ext cx="11377070" cy="2294684"/>
              <a:chOff x="0" y="0"/>
              <a:chExt cx="2026004" cy="408632"/>
            </a:xfrm>
          </p:grpSpPr>
          <p:sp>
            <p:nvSpPr>
              <p:cNvPr name="Freeform 12" id="12"/>
              <p:cNvSpPr/>
              <p:nvPr/>
            </p:nvSpPr>
            <p:spPr>
              <a:xfrm flipH="false" flipV="false" rot="0">
                <a:off x="0" y="0"/>
                <a:ext cx="2017427" cy="408632"/>
              </a:xfrm>
              <a:custGeom>
                <a:avLst/>
                <a:gdLst/>
                <a:ahLst/>
                <a:cxnLst/>
                <a:rect r="r" b="b" t="t" l="l"/>
                <a:pathLst>
                  <a:path h="408632" w="2017427">
                    <a:moveTo>
                      <a:pt x="1795584" y="0"/>
                    </a:moveTo>
                    <a:lnTo>
                      <a:pt x="27219" y="0"/>
                    </a:lnTo>
                    <a:cubicBezTo>
                      <a:pt x="20000" y="0"/>
                      <a:pt x="13077" y="2868"/>
                      <a:pt x="7972" y="7972"/>
                    </a:cubicBezTo>
                    <a:cubicBezTo>
                      <a:pt x="2868" y="13077"/>
                      <a:pt x="0" y="20000"/>
                      <a:pt x="0" y="27219"/>
                    </a:cubicBezTo>
                    <a:lnTo>
                      <a:pt x="0" y="381413"/>
                    </a:lnTo>
                    <a:cubicBezTo>
                      <a:pt x="0" y="388632"/>
                      <a:pt x="2868" y="395555"/>
                      <a:pt x="7972" y="400660"/>
                    </a:cubicBezTo>
                    <a:cubicBezTo>
                      <a:pt x="13077" y="405765"/>
                      <a:pt x="20000" y="408632"/>
                      <a:pt x="27219" y="408632"/>
                    </a:cubicBezTo>
                    <a:lnTo>
                      <a:pt x="1795584" y="408632"/>
                    </a:lnTo>
                    <a:cubicBezTo>
                      <a:pt x="1813008" y="408632"/>
                      <a:pt x="1829712" y="401686"/>
                      <a:pt x="1841998" y="389333"/>
                    </a:cubicBezTo>
                    <a:lnTo>
                      <a:pt x="2006810" y="223616"/>
                    </a:lnTo>
                    <a:cubicBezTo>
                      <a:pt x="2017427" y="212940"/>
                      <a:pt x="2017427" y="195693"/>
                      <a:pt x="2006810" y="185017"/>
                    </a:cubicBezTo>
                    <a:lnTo>
                      <a:pt x="1841998" y="19300"/>
                    </a:lnTo>
                    <a:cubicBezTo>
                      <a:pt x="1829712" y="6946"/>
                      <a:pt x="1813008" y="0"/>
                      <a:pt x="1795584" y="0"/>
                    </a:cubicBezTo>
                    <a:close/>
                  </a:path>
                </a:pathLst>
              </a:custGeom>
              <a:solidFill>
                <a:srgbClr val="90C6FF"/>
              </a:solidFill>
              <a:ln w="38100" cap="rnd">
                <a:solidFill>
                  <a:srgbClr val="000000"/>
                </a:solidFill>
                <a:prstDash val="solid"/>
                <a:round/>
              </a:ln>
            </p:spPr>
          </p:sp>
          <p:sp>
            <p:nvSpPr>
              <p:cNvPr name="TextBox 13" id="13"/>
              <p:cNvSpPr txBox="true"/>
              <p:nvPr/>
            </p:nvSpPr>
            <p:spPr>
              <a:xfrm>
                <a:off x="0" y="-38100"/>
                <a:ext cx="1911704" cy="446732"/>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715495" y="604417"/>
              <a:ext cx="9946079"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Xây dựng thuật toán</a:t>
              </a: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8532802" cy="1721013"/>
            <a:chOff x="0" y="0"/>
            <a:chExt cx="11377070" cy="2294684"/>
          </a:xfrm>
        </p:grpSpPr>
        <p:grpSp>
          <p:nvGrpSpPr>
            <p:cNvPr name="Group 4" id="4"/>
            <p:cNvGrpSpPr/>
            <p:nvPr/>
          </p:nvGrpSpPr>
          <p:grpSpPr>
            <a:xfrm rot="0">
              <a:off x="0" y="0"/>
              <a:ext cx="11377070" cy="2294684"/>
              <a:chOff x="0" y="0"/>
              <a:chExt cx="2026004" cy="408632"/>
            </a:xfrm>
          </p:grpSpPr>
          <p:sp>
            <p:nvSpPr>
              <p:cNvPr name="Freeform 5" id="5"/>
              <p:cNvSpPr/>
              <p:nvPr/>
            </p:nvSpPr>
            <p:spPr>
              <a:xfrm flipH="false" flipV="false" rot="0">
                <a:off x="0" y="0"/>
                <a:ext cx="2017427" cy="408632"/>
              </a:xfrm>
              <a:custGeom>
                <a:avLst/>
                <a:gdLst/>
                <a:ahLst/>
                <a:cxnLst/>
                <a:rect r="r" b="b" t="t" l="l"/>
                <a:pathLst>
                  <a:path h="408632" w="2017427">
                    <a:moveTo>
                      <a:pt x="1795584" y="0"/>
                    </a:moveTo>
                    <a:lnTo>
                      <a:pt x="27219" y="0"/>
                    </a:lnTo>
                    <a:cubicBezTo>
                      <a:pt x="20000" y="0"/>
                      <a:pt x="13077" y="2868"/>
                      <a:pt x="7972" y="7972"/>
                    </a:cubicBezTo>
                    <a:cubicBezTo>
                      <a:pt x="2868" y="13077"/>
                      <a:pt x="0" y="20000"/>
                      <a:pt x="0" y="27219"/>
                    </a:cubicBezTo>
                    <a:lnTo>
                      <a:pt x="0" y="381413"/>
                    </a:lnTo>
                    <a:cubicBezTo>
                      <a:pt x="0" y="388632"/>
                      <a:pt x="2868" y="395555"/>
                      <a:pt x="7972" y="400660"/>
                    </a:cubicBezTo>
                    <a:cubicBezTo>
                      <a:pt x="13077" y="405765"/>
                      <a:pt x="20000" y="408632"/>
                      <a:pt x="27219" y="408632"/>
                    </a:cubicBezTo>
                    <a:lnTo>
                      <a:pt x="1795584" y="408632"/>
                    </a:lnTo>
                    <a:cubicBezTo>
                      <a:pt x="1813008" y="408632"/>
                      <a:pt x="1829712" y="401686"/>
                      <a:pt x="1841998" y="389333"/>
                    </a:cubicBezTo>
                    <a:lnTo>
                      <a:pt x="2006810" y="223616"/>
                    </a:lnTo>
                    <a:cubicBezTo>
                      <a:pt x="2017427" y="212940"/>
                      <a:pt x="2017427" y="195693"/>
                      <a:pt x="2006810" y="185017"/>
                    </a:cubicBezTo>
                    <a:lnTo>
                      <a:pt x="1841998" y="19300"/>
                    </a:lnTo>
                    <a:cubicBezTo>
                      <a:pt x="1829712" y="6946"/>
                      <a:pt x="1813008" y="0"/>
                      <a:pt x="1795584" y="0"/>
                    </a:cubicBezTo>
                    <a:close/>
                  </a:path>
                </a:pathLst>
              </a:custGeom>
              <a:solidFill>
                <a:srgbClr val="90C6FF"/>
              </a:solidFill>
              <a:ln w="38100" cap="rnd">
                <a:solidFill>
                  <a:srgbClr val="000000"/>
                </a:solidFill>
                <a:prstDash val="solid"/>
                <a:round/>
              </a:ln>
            </p:spPr>
          </p:sp>
          <p:sp>
            <p:nvSpPr>
              <p:cNvPr name="TextBox 6" id="6"/>
              <p:cNvSpPr txBox="true"/>
              <p:nvPr/>
            </p:nvSpPr>
            <p:spPr>
              <a:xfrm>
                <a:off x="0" y="-38100"/>
                <a:ext cx="1911704" cy="446732"/>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715495" y="604417"/>
              <a:ext cx="9946079"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Xây dựng thuật toán</a:t>
              </a:r>
            </a:p>
          </p:txBody>
        </p:sp>
      </p:grpSp>
      <p:sp>
        <p:nvSpPr>
          <p:cNvPr name="Freeform 8" id="8"/>
          <p:cNvSpPr/>
          <p:nvPr/>
        </p:nvSpPr>
        <p:spPr>
          <a:xfrm flipH="false" flipV="false" rot="0">
            <a:off x="10092671" y="1965021"/>
            <a:ext cx="6356958" cy="6356958"/>
          </a:xfrm>
          <a:custGeom>
            <a:avLst/>
            <a:gdLst/>
            <a:ahLst/>
            <a:cxnLst/>
            <a:rect r="r" b="b" t="t" l="l"/>
            <a:pathLst>
              <a:path h="6356958" w="6356958">
                <a:moveTo>
                  <a:pt x="0" y="0"/>
                </a:moveTo>
                <a:lnTo>
                  <a:pt x="6356958" y="0"/>
                </a:lnTo>
                <a:lnTo>
                  <a:pt x="6356958" y="6356958"/>
                </a:lnTo>
                <a:lnTo>
                  <a:pt x="0" y="6356958"/>
                </a:lnTo>
                <a:lnTo>
                  <a:pt x="0" y="0"/>
                </a:lnTo>
                <a:close/>
              </a:path>
            </a:pathLst>
          </a:custGeom>
          <a:blipFill>
            <a:blip r:embed="rId3"/>
            <a:stretch>
              <a:fillRect l="0" t="0" r="0" b="0"/>
            </a:stretch>
          </a:blipFill>
        </p:spPr>
      </p:sp>
      <p:grpSp>
        <p:nvGrpSpPr>
          <p:cNvPr name="Group 9" id="9"/>
          <p:cNvGrpSpPr/>
          <p:nvPr/>
        </p:nvGrpSpPr>
        <p:grpSpPr>
          <a:xfrm rot="0">
            <a:off x="636042" y="1958864"/>
            <a:ext cx="8580765" cy="6622351"/>
            <a:chOff x="0" y="0"/>
            <a:chExt cx="11441019" cy="8829801"/>
          </a:xfrm>
        </p:grpSpPr>
        <p:grpSp>
          <p:nvGrpSpPr>
            <p:cNvPr name="Group 10" id="10"/>
            <p:cNvGrpSpPr/>
            <p:nvPr/>
          </p:nvGrpSpPr>
          <p:grpSpPr>
            <a:xfrm rot="0">
              <a:off x="0" y="0"/>
              <a:ext cx="11441019" cy="8829801"/>
              <a:chOff x="0" y="0"/>
              <a:chExt cx="2259954" cy="1744158"/>
            </a:xfrm>
          </p:grpSpPr>
          <p:sp>
            <p:nvSpPr>
              <p:cNvPr name="Freeform 11" id="11"/>
              <p:cNvSpPr/>
              <p:nvPr/>
            </p:nvSpPr>
            <p:spPr>
              <a:xfrm flipH="false" flipV="false" rot="0">
                <a:off x="0" y="0"/>
                <a:ext cx="2259954" cy="1744158"/>
              </a:xfrm>
              <a:custGeom>
                <a:avLst/>
                <a:gdLst/>
                <a:ahLst/>
                <a:cxnLst/>
                <a:rect r="r" b="b" t="t" l="l"/>
                <a:pathLst>
                  <a:path h="1744158" w="2259954">
                    <a:moveTo>
                      <a:pt x="46014" y="0"/>
                    </a:moveTo>
                    <a:lnTo>
                      <a:pt x="2213940" y="0"/>
                    </a:lnTo>
                    <a:cubicBezTo>
                      <a:pt x="2239353" y="0"/>
                      <a:pt x="2259954" y="20601"/>
                      <a:pt x="2259954" y="46014"/>
                    </a:cubicBezTo>
                    <a:lnTo>
                      <a:pt x="2259954" y="1698144"/>
                    </a:lnTo>
                    <a:cubicBezTo>
                      <a:pt x="2259954" y="1710348"/>
                      <a:pt x="2255107" y="1722052"/>
                      <a:pt x="2246477" y="1730681"/>
                    </a:cubicBezTo>
                    <a:cubicBezTo>
                      <a:pt x="2237848" y="1739310"/>
                      <a:pt x="2226144" y="1744158"/>
                      <a:pt x="2213940" y="1744158"/>
                    </a:cubicBezTo>
                    <a:lnTo>
                      <a:pt x="46014" y="1744158"/>
                    </a:lnTo>
                    <a:cubicBezTo>
                      <a:pt x="33811" y="1744158"/>
                      <a:pt x="22107" y="1739310"/>
                      <a:pt x="13477" y="1730681"/>
                    </a:cubicBezTo>
                    <a:cubicBezTo>
                      <a:pt x="4848" y="1722052"/>
                      <a:pt x="0" y="1710348"/>
                      <a:pt x="0" y="1698144"/>
                    </a:cubicBezTo>
                    <a:lnTo>
                      <a:pt x="0" y="46014"/>
                    </a:lnTo>
                    <a:cubicBezTo>
                      <a:pt x="0" y="33811"/>
                      <a:pt x="4848" y="22107"/>
                      <a:pt x="13477" y="13477"/>
                    </a:cubicBezTo>
                    <a:cubicBezTo>
                      <a:pt x="22107" y="4848"/>
                      <a:pt x="33811" y="0"/>
                      <a:pt x="46014" y="0"/>
                    </a:cubicBezTo>
                    <a:close/>
                  </a:path>
                </a:pathLst>
              </a:custGeom>
              <a:solidFill>
                <a:srgbClr val="90C6FF"/>
              </a:solidFill>
            </p:spPr>
          </p:sp>
          <p:sp>
            <p:nvSpPr>
              <p:cNvPr name="TextBox 12" id="12"/>
              <p:cNvSpPr txBox="true"/>
              <p:nvPr/>
            </p:nvSpPr>
            <p:spPr>
              <a:xfrm>
                <a:off x="0" y="-38100"/>
                <a:ext cx="2259954" cy="1782258"/>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523545" y="170539"/>
              <a:ext cx="10393930" cy="4075642"/>
            </a:xfrm>
            <a:prstGeom prst="rect">
              <a:avLst/>
            </a:prstGeom>
          </p:spPr>
          <p:txBody>
            <a:bodyPr anchor="t" rtlCol="false" tIns="0" lIns="0" bIns="0" rIns="0">
              <a:spAutoFit/>
            </a:bodyPr>
            <a:lstStyle/>
            <a:p>
              <a:pPr algn="l">
                <a:lnSpc>
                  <a:spcPts val="4899"/>
                </a:lnSpc>
              </a:pPr>
              <a:r>
                <a:rPr lang="en-US" sz="3499" b="true">
                  <a:solidFill>
                    <a:srgbClr val="000000"/>
                  </a:solidFill>
                  <a:latin typeface="Rokkitt Bold"/>
                  <a:ea typeface="Rokkitt Bold"/>
                  <a:cs typeface="Rokkitt Bold"/>
                  <a:sym typeface="Rokkitt Bold"/>
                </a:rPr>
                <a:t>Bước 3: Thực thi tiến trình</a:t>
              </a:r>
            </a:p>
            <a:p>
              <a:pPr algn="l">
                <a:lnSpc>
                  <a:spcPts val="4899"/>
                </a:lnSpc>
              </a:pPr>
              <a:r>
                <a:rPr lang="en-US" sz="3499">
                  <a:solidFill>
                    <a:srgbClr val="000000"/>
                  </a:solidFill>
                  <a:latin typeface="Rokkitt"/>
                  <a:ea typeface="Rokkitt"/>
                  <a:cs typeface="Rokkitt"/>
                  <a:sym typeface="Rokkitt"/>
                </a:rPr>
                <a:t>Chọn tiến trình có thời gian đến sớm nhất từ danh sách</a:t>
              </a:r>
            </a:p>
            <a:p>
              <a:pPr algn="l">
                <a:lnSpc>
                  <a:spcPts val="4899"/>
                </a:lnSpc>
              </a:pPr>
              <a:r>
                <a:rPr lang="en-US" sz="3499">
                  <a:solidFill>
                    <a:srgbClr val="000000"/>
                  </a:solidFill>
                  <a:latin typeface="Rokkitt"/>
                  <a:ea typeface="Rokkitt"/>
                  <a:cs typeface="Rokkitt"/>
                  <a:sym typeface="Rokkitt"/>
                </a:rPr>
                <a:t>Tiến trình được chọn sẽ chạy liên tục cho đến khi hoàn thành </a:t>
              </a:r>
            </a:p>
          </p:txBody>
        </p:sp>
        <p:sp>
          <p:nvSpPr>
            <p:cNvPr name="TextBox 14" id="14"/>
            <p:cNvSpPr txBox="true"/>
            <p:nvPr/>
          </p:nvSpPr>
          <p:spPr>
            <a:xfrm rot="0">
              <a:off x="523545" y="4430358"/>
              <a:ext cx="10393930" cy="4075642"/>
            </a:xfrm>
            <a:prstGeom prst="rect">
              <a:avLst/>
            </a:prstGeom>
          </p:spPr>
          <p:txBody>
            <a:bodyPr anchor="t" rtlCol="false" tIns="0" lIns="0" bIns="0" rIns="0">
              <a:spAutoFit/>
            </a:bodyPr>
            <a:lstStyle/>
            <a:p>
              <a:pPr algn="l">
                <a:lnSpc>
                  <a:spcPts val="4899"/>
                </a:lnSpc>
              </a:pPr>
              <a:r>
                <a:rPr lang="en-US" sz="3499" b="true">
                  <a:solidFill>
                    <a:srgbClr val="000000"/>
                  </a:solidFill>
                  <a:latin typeface="Rokkitt Bold"/>
                  <a:ea typeface="Rokkitt Bold"/>
                  <a:cs typeface="Rokkitt Bold"/>
                  <a:sym typeface="Rokkitt Bold"/>
                </a:rPr>
                <a:t>Bước 4: Cập nhật hàng đợi</a:t>
              </a:r>
            </a:p>
            <a:p>
              <a:pPr algn="l">
                <a:lnSpc>
                  <a:spcPts val="4899"/>
                </a:lnSpc>
              </a:pPr>
              <a:r>
                <a:rPr lang="en-US" sz="3499">
                  <a:solidFill>
                    <a:srgbClr val="000000"/>
                  </a:solidFill>
                  <a:latin typeface="Rokkitt"/>
                  <a:ea typeface="Rokkitt"/>
                  <a:cs typeface="Rokkitt"/>
                  <a:sym typeface="Rokkitt"/>
                </a:rPr>
                <a:t>Sau khi tiến trình vừa thực thi xong, loại bỏ tiến trình đó khỏi hàng đợi và chọn tiến trình tiếp theo trong danh sách dựa trên thời gian đến (tuần tự)</a:t>
              </a: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8532802" cy="1721013"/>
            <a:chOff x="0" y="0"/>
            <a:chExt cx="11377070" cy="2294684"/>
          </a:xfrm>
        </p:grpSpPr>
        <p:grpSp>
          <p:nvGrpSpPr>
            <p:cNvPr name="Group 4" id="4"/>
            <p:cNvGrpSpPr/>
            <p:nvPr/>
          </p:nvGrpSpPr>
          <p:grpSpPr>
            <a:xfrm rot="0">
              <a:off x="0" y="0"/>
              <a:ext cx="11377070" cy="2294684"/>
              <a:chOff x="0" y="0"/>
              <a:chExt cx="2026004" cy="408632"/>
            </a:xfrm>
          </p:grpSpPr>
          <p:sp>
            <p:nvSpPr>
              <p:cNvPr name="Freeform 5" id="5"/>
              <p:cNvSpPr/>
              <p:nvPr/>
            </p:nvSpPr>
            <p:spPr>
              <a:xfrm flipH="false" flipV="false" rot="0">
                <a:off x="0" y="0"/>
                <a:ext cx="2017427" cy="408632"/>
              </a:xfrm>
              <a:custGeom>
                <a:avLst/>
                <a:gdLst/>
                <a:ahLst/>
                <a:cxnLst/>
                <a:rect r="r" b="b" t="t" l="l"/>
                <a:pathLst>
                  <a:path h="408632" w="2017427">
                    <a:moveTo>
                      <a:pt x="1795584" y="0"/>
                    </a:moveTo>
                    <a:lnTo>
                      <a:pt x="27219" y="0"/>
                    </a:lnTo>
                    <a:cubicBezTo>
                      <a:pt x="20000" y="0"/>
                      <a:pt x="13077" y="2868"/>
                      <a:pt x="7972" y="7972"/>
                    </a:cubicBezTo>
                    <a:cubicBezTo>
                      <a:pt x="2868" y="13077"/>
                      <a:pt x="0" y="20000"/>
                      <a:pt x="0" y="27219"/>
                    </a:cubicBezTo>
                    <a:lnTo>
                      <a:pt x="0" y="381413"/>
                    </a:lnTo>
                    <a:cubicBezTo>
                      <a:pt x="0" y="388632"/>
                      <a:pt x="2868" y="395555"/>
                      <a:pt x="7972" y="400660"/>
                    </a:cubicBezTo>
                    <a:cubicBezTo>
                      <a:pt x="13077" y="405765"/>
                      <a:pt x="20000" y="408632"/>
                      <a:pt x="27219" y="408632"/>
                    </a:cubicBezTo>
                    <a:lnTo>
                      <a:pt x="1795584" y="408632"/>
                    </a:lnTo>
                    <a:cubicBezTo>
                      <a:pt x="1813008" y="408632"/>
                      <a:pt x="1829712" y="401686"/>
                      <a:pt x="1841998" y="389333"/>
                    </a:cubicBezTo>
                    <a:lnTo>
                      <a:pt x="2006810" y="223616"/>
                    </a:lnTo>
                    <a:cubicBezTo>
                      <a:pt x="2017427" y="212940"/>
                      <a:pt x="2017427" y="195693"/>
                      <a:pt x="2006810" y="185017"/>
                    </a:cubicBezTo>
                    <a:lnTo>
                      <a:pt x="1841998" y="19300"/>
                    </a:lnTo>
                    <a:cubicBezTo>
                      <a:pt x="1829712" y="6946"/>
                      <a:pt x="1813008" y="0"/>
                      <a:pt x="1795584" y="0"/>
                    </a:cubicBezTo>
                    <a:close/>
                  </a:path>
                </a:pathLst>
              </a:custGeom>
              <a:solidFill>
                <a:srgbClr val="90C6FF"/>
              </a:solidFill>
              <a:ln w="38100" cap="rnd">
                <a:solidFill>
                  <a:srgbClr val="000000"/>
                </a:solidFill>
                <a:prstDash val="solid"/>
                <a:round/>
              </a:ln>
            </p:spPr>
          </p:sp>
          <p:sp>
            <p:nvSpPr>
              <p:cNvPr name="TextBox 6" id="6"/>
              <p:cNvSpPr txBox="true"/>
              <p:nvPr/>
            </p:nvSpPr>
            <p:spPr>
              <a:xfrm>
                <a:off x="0" y="-38100"/>
                <a:ext cx="1911704" cy="446732"/>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715495" y="604417"/>
              <a:ext cx="9946079"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Xây dựng thuật toán</a:t>
              </a:r>
            </a:p>
          </p:txBody>
        </p:sp>
      </p:grpSp>
      <p:grpSp>
        <p:nvGrpSpPr>
          <p:cNvPr name="Group 8" id="8"/>
          <p:cNvGrpSpPr/>
          <p:nvPr/>
        </p:nvGrpSpPr>
        <p:grpSpPr>
          <a:xfrm rot="0">
            <a:off x="835835" y="2045069"/>
            <a:ext cx="8768631" cy="5519270"/>
            <a:chOff x="0" y="0"/>
            <a:chExt cx="2309434" cy="1453635"/>
          </a:xfrm>
        </p:grpSpPr>
        <p:sp>
          <p:nvSpPr>
            <p:cNvPr name="Freeform 9" id="9"/>
            <p:cNvSpPr/>
            <p:nvPr/>
          </p:nvSpPr>
          <p:spPr>
            <a:xfrm flipH="false" flipV="false" rot="0">
              <a:off x="0" y="0"/>
              <a:ext cx="2309434" cy="1453635"/>
            </a:xfrm>
            <a:custGeom>
              <a:avLst/>
              <a:gdLst/>
              <a:ahLst/>
              <a:cxnLst/>
              <a:rect r="r" b="b" t="t" l="l"/>
              <a:pathLst>
                <a:path h="1453635" w="2309434">
                  <a:moveTo>
                    <a:pt x="45028" y="0"/>
                  </a:moveTo>
                  <a:lnTo>
                    <a:pt x="2264405" y="0"/>
                  </a:lnTo>
                  <a:cubicBezTo>
                    <a:pt x="2289274" y="0"/>
                    <a:pt x="2309434" y="20160"/>
                    <a:pt x="2309434" y="45028"/>
                  </a:cubicBezTo>
                  <a:lnTo>
                    <a:pt x="2309434" y="1408607"/>
                  </a:lnTo>
                  <a:cubicBezTo>
                    <a:pt x="2309434" y="1433475"/>
                    <a:pt x="2289274" y="1453635"/>
                    <a:pt x="2264405" y="1453635"/>
                  </a:cubicBezTo>
                  <a:lnTo>
                    <a:pt x="45028" y="1453635"/>
                  </a:lnTo>
                  <a:cubicBezTo>
                    <a:pt x="20160" y="1453635"/>
                    <a:pt x="0" y="1433475"/>
                    <a:pt x="0" y="1408607"/>
                  </a:cubicBezTo>
                  <a:lnTo>
                    <a:pt x="0" y="45028"/>
                  </a:lnTo>
                  <a:cubicBezTo>
                    <a:pt x="0" y="20160"/>
                    <a:pt x="20160" y="0"/>
                    <a:pt x="45028" y="0"/>
                  </a:cubicBezTo>
                  <a:close/>
                </a:path>
              </a:pathLst>
            </a:custGeom>
            <a:solidFill>
              <a:srgbClr val="90C6FF"/>
            </a:solidFill>
          </p:spPr>
        </p:sp>
        <p:sp>
          <p:nvSpPr>
            <p:cNvPr name="TextBox 10" id="10"/>
            <p:cNvSpPr txBox="true"/>
            <p:nvPr/>
          </p:nvSpPr>
          <p:spPr>
            <a:xfrm>
              <a:off x="0" y="-38100"/>
              <a:ext cx="2309434" cy="1491735"/>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10100371" y="1707074"/>
            <a:ext cx="6872852" cy="6872852"/>
          </a:xfrm>
          <a:custGeom>
            <a:avLst/>
            <a:gdLst/>
            <a:ahLst/>
            <a:cxnLst/>
            <a:rect r="r" b="b" t="t" l="l"/>
            <a:pathLst>
              <a:path h="6872852" w="6872852">
                <a:moveTo>
                  <a:pt x="0" y="0"/>
                </a:moveTo>
                <a:lnTo>
                  <a:pt x="6872852" y="0"/>
                </a:lnTo>
                <a:lnTo>
                  <a:pt x="6872852" y="6872852"/>
                </a:lnTo>
                <a:lnTo>
                  <a:pt x="0" y="6872852"/>
                </a:lnTo>
                <a:lnTo>
                  <a:pt x="0" y="0"/>
                </a:lnTo>
                <a:close/>
              </a:path>
            </a:pathLst>
          </a:custGeom>
          <a:blipFill>
            <a:blip r:embed="rId3"/>
            <a:stretch>
              <a:fillRect l="0" t="0" r="0" b="0"/>
            </a:stretch>
          </a:blipFill>
        </p:spPr>
      </p:sp>
      <p:sp>
        <p:nvSpPr>
          <p:cNvPr name="TextBox 12" id="12"/>
          <p:cNvSpPr txBox="true"/>
          <p:nvPr/>
        </p:nvSpPr>
        <p:spPr>
          <a:xfrm rot="0">
            <a:off x="1028700" y="2311946"/>
            <a:ext cx="8382902" cy="1835150"/>
          </a:xfrm>
          <a:prstGeom prst="rect">
            <a:avLst/>
          </a:prstGeom>
        </p:spPr>
        <p:txBody>
          <a:bodyPr anchor="t" rtlCol="false" tIns="0" lIns="0" bIns="0" rIns="0">
            <a:spAutoFit/>
          </a:bodyPr>
          <a:lstStyle/>
          <a:p>
            <a:pPr algn="l">
              <a:lnSpc>
                <a:spcPts val="4899"/>
              </a:lnSpc>
            </a:pPr>
            <a:r>
              <a:rPr lang="en-US" sz="3499" b="true">
                <a:solidFill>
                  <a:srgbClr val="000000"/>
                </a:solidFill>
                <a:latin typeface="Rokkitt Bold"/>
                <a:ea typeface="Rokkitt Bold"/>
                <a:cs typeface="Rokkitt Bold"/>
                <a:sym typeface="Rokkitt Bold"/>
              </a:rPr>
              <a:t>Bước 5: Tính toán các thông số</a:t>
            </a:r>
          </a:p>
          <a:p>
            <a:pPr algn="l">
              <a:lnSpc>
                <a:spcPts val="4899"/>
              </a:lnSpc>
            </a:pPr>
            <a:r>
              <a:rPr lang="en-US" sz="3499">
                <a:solidFill>
                  <a:srgbClr val="000000"/>
                </a:solidFill>
                <a:latin typeface="Rokkitt"/>
                <a:ea typeface="Rokkitt"/>
                <a:cs typeface="Rokkitt"/>
                <a:sym typeface="Rokkitt"/>
              </a:rPr>
              <a:t>Sau khi tất cả các tiến trình đã hoàn thành, tính toán các thông số hiệu suất</a:t>
            </a:r>
          </a:p>
        </p:txBody>
      </p:sp>
      <p:sp>
        <p:nvSpPr>
          <p:cNvPr name="TextBox 13" id="13"/>
          <p:cNvSpPr txBox="true"/>
          <p:nvPr/>
        </p:nvSpPr>
        <p:spPr>
          <a:xfrm rot="0">
            <a:off x="1028700" y="4738029"/>
            <a:ext cx="8382902" cy="2454275"/>
          </a:xfrm>
          <a:prstGeom prst="rect">
            <a:avLst/>
          </a:prstGeom>
        </p:spPr>
        <p:txBody>
          <a:bodyPr anchor="t" rtlCol="false" tIns="0" lIns="0" bIns="0" rIns="0">
            <a:spAutoFit/>
          </a:bodyPr>
          <a:lstStyle/>
          <a:p>
            <a:pPr algn="l">
              <a:lnSpc>
                <a:spcPts val="4899"/>
              </a:lnSpc>
            </a:pPr>
            <a:r>
              <a:rPr lang="en-US" sz="3499" b="true">
                <a:solidFill>
                  <a:srgbClr val="000000"/>
                </a:solidFill>
                <a:latin typeface="Rokkitt Bold"/>
                <a:ea typeface="Rokkitt Bold"/>
                <a:cs typeface="Rokkitt Bold"/>
                <a:sym typeface="Rokkitt Bold"/>
              </a:rPr>
              <a:t>Bước 7: Kết thúc</a:t>
            </a:r>
          </a:p>
          <a:p>
            <a:pPr algn="l">
              <a:lnSpc>
                <a:spcPts val="4899"/>
              </a:lnSpc>
            </a:pPr>
            <a:r>
              <a:rPr lang="en-US" sz="3499">
                <a:solidFill>
                  <a:srgbClr val="000000"/>
                </a:solidFill>
                <a:latin typeface="Rokkitt"/>
                <a:ea typeface="Rokkitt"/>
                <a:cs typeface="Rokkitt"/>
                <a:sym typeface="Rokkitt"/>
              </a:rPr>
              <a:t>Sau khi tất cả các tiến trình đã được thực thi và danh sách tiến trình rỗng, thuật toán FCFS hoàn tất</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8532802" cy="1721013"/>
            <a:chOff x="0" y="0"/>
            <a:chExt cx="11377070" cy="2294684"/>
          </a:xfrm>
        </p:grpSpPr>
        <p:grpSp>
          <p:nvGrpSpPr>
            <p:cNvPr name="Group 4" id="4"/>
            <p:cNvGrpSpPr/>
            <p:nvPr/>
          </p:nvGrpSpPr>
          <p:grpSpPr>
            <a:xfrm rot="0">
              <a:off x="0" y="0"/>
              <a:ext cx="11377070" cy="2294684"/>
              <a:chOff x="0" y="0"/>
              <a:chExt cx="2026004" cy="408632"/>
            </a:xfrm>
          </p:grpSpPr>
          <p:sp>
            <p:nvSpPr>
              <p:cNvPr name="Freeform 5" id="5"/>
              <p:cNvSpPr/>
              <p:nvPr/>
            </p:nvSpPr>
            <p:spPr>
              <a:xfrm flipH="false" flipV="false" rot="0">
                <a:off x="0" y="0"/>
                <a:ext cx="2017427" cy="408632"/>
              </a:xfrm>
              <a:custGeom>
                <a:avLst/>
                <a:gdLst/>
                <a:ahLst/>
                <a:cxnLst/>
                <a:rect r="r" b="b" t="t" l="l"/>
                <a:pathLst>
                  <a:path h="408632" w="2017427">
                    <a:moveTo>
                      <a:pt x="1795584" y="0"/>
                    </a:moveTo>
                    <a:lnTo>
                      <a:pt x="27219" y="0"/>
                    </a:lnTo>
                    <a:cubicBezTo>
                      <a:pt x="20000" y="0"/>
                      <a:pt x="13077" y="2868"/>
                      <a:pt x="7972" y="7972"/>
                    </a:cubicBezTo>
                    <a:cubicBezTo>
                      <a:pt x="2868" y="13077"/>
                      <a:pt x="0" y="20000"/>
                      <a:pt x="0" y="27219"/>
                    </a:cubicBezTo>
                    <a:lnTo>
                      <a:pt x="0" y="381413"/>
                    </a:lnTo>
                    <a:cubicBezTo>
                      <a:pt x="0" y="388632"/>
                      <a:pt x="2868" y="395555"/>
                      <a:pt x="7972" y="400660"/>
                    </a:cubicBezTo>
                    <a:cubicBezTo>
                      <a:pt x="13077" y="405765"/>
                      <a:pt x="20000" y="408632"/>
                      <a:pt x="27219" y="408632"/>
                    </a:cubicBezTo>
                    <a:lnTo>
                      <a:pt x="1795584" y="408632"/>
                    </a:lnTo>
                    <a:cubicBezTo>
                      <a:pt x="1813008" y="408632"/>
                      <a:pt x="1829712" y="401686"/>
                      <a:pt x="1841998" y="389333"/>
                    </a:cubicBezTo>
                    <a:lnTo>
                      <a:pt x="2006810" y="223616"/>
                    </a:lnTo>
                    <a:cubicBezTo>
                      <a:pt x="2017427" y="212940"/>
                      <a:pt x="2017427" y="195693"/>
                      <a:pt x="2006810" y="185017"/>
                    </a:cubicBezTo>
                    <a:lnTo>
                      <a:pt x="1841998" y="19300"/>
                    </a:lnTo>
                    <a:cubicBezTo>
                      <a:pt x="1829712" y="6946"/>
                      <a:pt x="1813008" y="0"/>
                      <a:pt x="1795584" y="0"/>
                    </a:cubicBezTo>
                    <a:close/>
                  </a:path>
                </a:pathLst>
              </a:custGeom>
              <a:solidFill>
                <a:srgbClr val="92C6FF"/>
              </a:solidFill>
              <a:ln w="38100" cap="rnd">
                <a:solidFill>
                  <a:srgbClr val="000000"/>
                </a:solidFill>
                <a:prstDash val="solid"/>
                <a:round/>
              </a:ln>
            </p:spPr>
          </p:sp>
          <p:sp>
            <p:nvSpPr>
              <p:cNvPr name="TextBox 6" id="6"/>
              <p:cNvSpPr txBox="true"/>
              <p:nvPr/>
            </p:nvSpPr>
            <p:spPr>
              <a:xfrm>
                <a:off x="0" y="-38100"/>
                <a:ext cx="1911704" cy="446732"/>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715495" y="546209"/>
              <a:ext cx="9946079" cy="1107017"/>
            </a:xfrm>
            <a:prstGeom prst="rect">
              <a:avLst/>
            </a:prstGeom>
          </p:spPr>
          <p:txBody>
            <a:bodyPr anchor="t" rtlCol="false" tIns="0" lIns="0" bIns="0" rIns="0">
              <a:spAutoFit/>
            </a:bodyPr>
            <a:lstStyle/>
            <a:p>
              <a:pPr algn="ctr">
                <a:lnSpc>
                  <a:spcPts val="7000"/>
                </a:lnSpc>
              </a:pPr>
              <a:r>
                <a:rPr lang="en-US" sz="5000">
                  <a:solidFill>
                    <a:srgbClr val="000000"/>
                  </a:solidFill>
                  <a:latin typeface="Paytone One"/>
                  <a:ea typeface="Paytone One"/>
                  <a:cs typeface="Paytone One"/>
                  <a:sym typeface="Paytone One"/>
                </a:rPr>
                <a:t>Ưu điểm nhược điểm</a:t>
              </a:r>
            </a:p>
          </p:txBody>
        </p:sp>
      </p:grpSp>
      <p:graphicFrame>
        <p:nvGraphicFramePr>
          <p:cNvPr name="Table 8" id="8"/>
          <p:cNvGraphicFramePr>
            <a:graphicFrameLocks noGrp="true"/>
          </p:cNvGraphicFramePr>
          <p:nvPr/>
        </p:nvGraphicFramePr>
        <p:xfrm>
          <a:off x="1028700" y="1989745"/>
          <a:ext cx="12228549" cy="6143625"/>
        </p:xfrm>
        <a:graphic>
          <a:graphicData uri="http://schemas.openxmlformats.org/drawingml/2006/table">
            <a:tbl>
              <a:tblPr/>
              <a:tblGrid>
                <a:gridCol w="5956800"/>
                <a:gridCol w="6271750"/>
              </a:tblGrid>
              <a:tr h="1255561">
                <a:tc>
                  <a:txBody>
                    <a:bodyPr anchor="t" rtlCol="false"/>
                    <a:lstStyle/>
                    <a:p>
                      <a:pPr algn="ctr">
                        <a:lnSpc>
                          <a:spcPts val="5599"/>
                        </a:lnSpc>
                        <a:defRPr/>
                      </a:pPr>
                      <a:r>
                        <a:rPr lang="en-US" sz="3999" b="true">
                          <a:solidFill>
                            <a:srgbClr val="000000"/>
                          </a:solidFill>
                          <a:latin typeface="Rokkitt Bold"/>
                          <a:ea typeface="Rokkitt Bold"/>
                          <a:cs typeface="Rokkitt Bold"/>
                          <a:sym typeface="Rokkitt Bold"/>
                        </a:rPr>
                        <a:t>Ưu điểm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5599"/>
                        </a:lnSpc>
                        <a:defRPr/>
                      </a:pPr>
                      <a:r>
                        <a:rPr lang="en-US" sz="3999" b="true">
                          <a:solidFill>
                            <a:srgbClr val="000000"/>
                          </a:solidFill>
                          <a:latin typeface="Rokkitt Bold"/>
                          <a:ea typeface="Rokkitt Bold"/>
                          <a:cs typeface="Rokkitt Bold"/>
                          <a:sym typeface="Rokkitt Bold"/>
                        </a:rPr>
                        <a:t>Nhược điểm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4888064">
                <a:tc>
                  <a:txBody>
                    <a:bodyPr anchor="t" rtlCol="false"/>
                    <a:lstStyle/>
                    <a:p>
                      <a:pPr algn="l" marL="755651" indent="-377825" lvl="1">
                        <a:lnSpc>
                          <a:spcPts val="4900"/>
                        </a:lnSpc>
                        <a:buFont typeface="Arial"/>
                        <a:buChar char="•"/>
                        <a:defRPr/>
                      </a:pPr>
                      <a:r>
                        <a:rPr lang="en-US" sz="3500">
                          <a:solidFill>
                            <a:srgbClr val="000000"/>
                          </a:solidFill>
                          <a:latin typeface="Rokkitt"/>
                          <a:ea typeface="Rokkitt"/>
                          <a:cs typeface="Rokkitt"/>
                          <a:sym typeface="Rokkitt"/>
                        </a:rPr>
                        <a:t>Hỗ trợ các loại lập lịch không ưu tiên lẫn ưu tiên</a:t>
                      </a:r>
                      <a:endParaRPr lang="en-US" sz="1100"/>
                    </a:p>
                    <a:p>
                      <a:pPr algn="l" marL="755651" indent="-377825" lvl="1">
                        <a:lnSpc>
                          <a:spcPts val="4900"/>
                        </a:lnSpc>
                        <a:buFont typeface="Arial"/>
                        <a:buChar char="•"/>
                      </a:pPr>
                      <a:r>
                        <a:rPr lang="en-US" sz="3500">
                          <a:solidFill>
                            <a:srgbClr val="000000"/>
                          </a:solidFill>
                          <a:latin typeface="Rokkitt"/>
                          <a:ea typeface="Rokkitt"/>
                          <a:cs typeface="Rokkitt"/>
                          <a:sym typeface="Rokkitt"/>
                        </a:rPr>
                        <a:t>Công việc luôn thực thi theo thứ tự đến</a:t>
                      </a:r>
                    </a:p>
                    <a:p>
                      <a:pPr algn="l" marL="755651" indent="-377825" lvl="1">
                        <a:lnSpc>
                          <a:spcPts val="4900"/>
                        </a:lnSpc>
                        <a:buFont typeface="Arial"/>
                        <a:buChar char="•"/>
                      </a:pPr>
                      <a:r>
                        <a:rPr lang="en-US" sz="3500">
                          <a:solidFill>
                            <a:srgbClr val="000000"/>
                          </a:solidFill>
                          <a:latin typeface="Rokkitt"/>
                          <a:ea typeface="Rokkitt"/>
                          <a:cs typeface="Rokkitt"/>
                          <a:sym typeface="Rokkitt"/>
                        </a:rPr>
                        <a:t>Dễ sử dụng, đơn giản trong triển khai</a:t>
                      </a: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marL="755651" indent="-377825" lvl="1">
                        <a:lnSpc>
                          <a:spcPts val="4900"/>
                        </a:lnSpc>
                        <a:buFont typeface="Arial"/>
                        <a:buChar char="•"/>
                        <a:defRPr/>
                      </a:pPr>
                      <a:r>
                        <a:rPr lang="en-US" sz="3500">
                          <a:solidFill>
                            <a:srgbClr val="000000"/>
                          </a:solidFill>
                          <a:latin typeface="Rokkitt"/>
                          <a:ea typeface="Rokkitt"/>
                          <a:cs typeface="Rokkitt"/>
                          <a:sym typeface="Rokkitt"/>
                        </a:rPr>
                        <a:t>Hiệu suất kém, thời gian đợi chung khá dài nếu một tiến trình có thời gian xử lí lâu (Hiệu ứng hộ tống – Convoy Effect)</a:t>
                      </a:r>
                      <a:endParaRPr lang="en-US" sz="1100"/>
                    </a:p>
                    <a:p>
                      <a:pPr algn="l" marL="755651" indent="-377825" lvl="1">
                        <a:lnSpc>
                          <a:spcPts val="4900"/>
                        </a:lnSpc>
                        <a:buFont typeface="Arial"/>
                        <a:buChar char="•"/>
                      </a:pPr>
                      <a:r>
                        <a:rPr lang="en-US" sz="3500">
                          <a:solidFill>
                            <a:srgbClr val="000000"/>
                          </a:solidFill>
                          <a:latin typeface="Rokkitt"/>
                          <a:ea typeface="Rokkitt"/>
                          <a:cs typeface="Rokkitt"/>
                          <a:sym typeface="Rokkitt"/>
                        </a:rPr>
                        <a:t>Thiếu tính linh hoạt và không có khả năng ưu tiên</a:t>
                      </a: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Freeform 9" id="9"/>
          <p:cNvSpPr/>
          <p:nvPr/>
        </p:nvSpPr>
        <p:spPr>
          <a:xfrm flipH="false" flipV="false" rot="0">
            <a:off x="13380448" y="5061558"/>
            <a:ext cx="5625550" cy="5625550"/>
          </a:xfrm>
          <a:custGeom>
            <a:avLst/>
            <a:gdLst/>
            <a:ahLst/>
            <a:cxnLst/>
            <a:rect r="r" b="b" t="t" l="l"/>
            <a:pathLst>
              <a:path h="5625550" w="5625550">
                <a:moveTo>
                  <a:pt x="0" y="0"/>
                </a:moveTo>
                <a:lnTo>
                  <a:pt x="5625550" y="0"/>
                </a:lnTo>
                <a:lnTo>
                  <a:pt x="5625550" y="5625550"/>
                </a:lnTo>
                <a:lnTo>
                  <a:pt x="0" y="5625550"/>
                </a:lnTo>
                <a:lnTo>
                  <a:pt x="0" y="0"/>
                </a:lnTo>
                <a:close/>
              </a:path>
            </a:pathLst>
          </a:custGeom>
          <a:blipFill>
            <a:blip r:embed="rId3"/>
            <a:stretch>
              <a:fillRect l="0" t="0" r="0" b="0"/>
            </a:stretch>
          </a:blipFill>
        </p:spPr>
      </p:sp>
      <p:sp>
        <p:nvSpPr>
          <p:cNvPr name="Freeform 10" id="10"/>
          <p:cNvSpPr/>
          <p:nvPr/>
        </p:nvSpPr>
        <p:spPr>
          <a:xfrm flipH="false" flipV="false" rot="0">
            <a:off x="911760" y="7698562"/>
            <a:ext cx="1509541" cy="1434064"/>
          </a:xfrm>
          <a:custGeom>
            <a:avLst/>
            <a:gdLst/>
            <a:ahLst/>
            <a:cxnLst/>
            <a:rect r="r" b="b" t="t" l="l"/>
            <a:pathLst>
              <a:path h="1434064" w="1509541">
                <a:moveTo>
                  <a:pt x="0" y="0"/>
                </a:moveTo>
                <a:lnTo>
                  <a:pt x="1509541" y="0"/>
                </a:lnTo>
                <a:lnTo>
                  <a:pt x="1509541" y="1434063"/>
                </a:lnTo>
                <a:lnTo>
                  <a:pt x="0" y="1434063"/>
                </a:lnTo>
                <a:lnTo>
                  <a:pt x="0" y="0"/>
                </a:lnTo>
                <a:close/>
              </a:path>
            </a:pathLst>
          </a:custGeom>
          <a:blipFill>
            <a:blip r:embed="rId4"/>
            <a:stretch>
              <a:fillRect l="0" t="0" r="0" b="0"/>
            </a:stretch>
          </a:blipFill>
        </p:spPr>
      </p:sp>
      <p:sp>
        <p:nvSpPr>
          <p:cNvPr name="Freeform 11" id="11"/>
          <p:cNvSpPr/>
          <p:nvPr/>
        </p:nvSpPr>
        <p:spPr>
          <a:xfrm flipH="false" flipV="false" rot="0">
            <a:off x="11994637" y="7698562"/>
            <a:ext cx="1559738" cy="1559738"/>
          </a:xfrm>
          <a:custGeom>
            <a:avLst/>
            <a:gdLst/>
            <a:ahLst/>
            <a:cxnLst/>
            <a:rect r="r" b="b" t="t" l="l"/>
            <a:pathLst>
              <a:path h="1559738" w="1559738">
                <a:moveTo>
                  <a:pt x="0" y="0"/>
                </a:moveTo>
                <a:lnTo>
                  <a:pt x="1559738" y="0"/>
                </a:lnTo>
                <a:lnTo>
                  <a:pt x="1559738" y="1559738"/>
                </a:lnTo>
                <a:lnTo>
                  <a:pt x="0" y="1559738"/>
                </a:lnTo>
                <a:lnTo>
                  <a:pt x="0" y="0"/>
                </a:lnTo>
                <a:close/>
              </a:path>
            </a:pathLst>
          </a:custGeom>
          <a:blipFill>
            <a:blip r:embed="rId5"/>
            <a:stretch>
              <a:fillRect l="0" t="0" r="0" b="0"/>
            </a:stretch>
          </a:blipFill>
        </p:spPr>
      </p:sp>
      <p:sp>
        <p:nvSpPr>
          <p:cNvPr name="Freeform 12" id="12"/>
          <p:cNvSpPr/>
          <p:nvPr/>
        </p:nvSpPr>
        <p:spPr>
          <a:xfrm flipH="false" flipV="false" rot="0">
            <a:off x="14185873" y="1331670"/>
            <a:ext cx="3729887" cy="3729887"/>
          </a:xfrm>
          <a:custGeom>
            <a:avLst/>
            <a:gdLst/>
            <a:ahLst/>
            <a:cxnLst/>
            <a:rect r="r" b="b" t="t" l="l"/>
            <a:pathLst>
              <a:path h="3729887" w="3729887">
                <a:moveTo>
                  <a:pt x="0" y="0"/>
                </a:moveTo>
                <a:lnTo>
                  <a:pt x="3729887" y="0"/>
                </a:lnTo>
                <a:lnTo>
                  <a:pt x="3729887" y="3729888"/>
                </a:lnTo>
                <a:lnTo>
                  <a:pt x="0" y="3729888"/>
                </a:lnTo>
                <a:lnTo>
                  <a:pt x="0" y="0"/>
                </a:lnTo>
                <a:close/>
              </a:path>
            </a:pathLst>
          </a:custGeom>
          <a:blipFill>
            <a:blip r:embed="rId6"/>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611679" y="3131972"/>
            <a:ext cx="17064641" cy="4023056"/>
            <a:chOff x="0" y="0"/>
            <a:chExt cx="22752855" cy="5364074"/>
          </a:xfrm>
        </p:grpSpPr>
        <p:grpSp>
          <p:nvGrpSpPr>
            <p:cNvPr name="Group 4" id="4"/>
            <p:cNvGrpSpPr/>
            <p:nvPr/>
          </p:nvGrpSpPr>
          <p:grpSpPr>
            <a:xfrm rot="0">
              <a:off x="7985" y="1620935"/>
              <a:ext cx="3241869" cy="3743139"/>
              <a:chOff x="0" y="0"/>
              <a:chExt cx="609108" cy="703290"/>
            </a:xfrm>
          </p:grpSpPr>
          <p:sp>
            <p:nvSpPr>
              <p:cNvPr name="Freeform 5" id="5"/>
              <p:cNvSpPr/>
              <p:nvPr/>
            </p:nvSpPr>
            <p:spPr>
              <a:xfrm flipH="false" flipV="false" rot="0">
                <a:off x="0" y="0"/>
                <a:ext cx="609108" cy="703290"/>
              </a:xfrm>
              <a:custGeom>
                <a:avLst/>
                <a:gdLst/>
                <a:ahLst/>
                <a:cxnLst/>
                <a:rect r="r" b="b" t="t" l="l"/>
                <a:pathLst>
                  <a:path h="703290" w="609108">
                    <a:moveTo>
                      <a:pt x="203146" y="684221"/>
                    </a:moveTo>
                    <a:cubicBezTo>
                      <a:pt x="234373" y="695735"/>
                      <a:pt x="269875" y="703290"/>
                      <a:pt x="304718" y="703290"/>
                    </a:cubicBezTo>
                    <a:cubicBezTo>
                      <a:pt x="339562" y="703290"/>
                      <a:pt x="373091" y="696813"/>
                      <a:pt x="403989" y="685299"/>
                    </a:cubicBezTo>
                    <a:cubicBezTo>
                      <a:pt x="404648" y="684940"/>
                      <a:pt x="405305" y="684940"/>
                      <a:pt x="405962" y="684581"/>
                    </a:cubicBezTo>
                    <a:cubicBezTo>
                      <a:pt x="521998" y="638525"/>
                      <a:pt x="607464" y="516911"/>
                      <a:pt x="609108" y="377221"/>
                    </a:cubicBezTo>
                    <a:lnTo>
                      <a:pt x="609108" y="0"/>
                    </a:lnTo>
                    <a:lnTo>
                      <a:pt x="0" y="0"/>
                    </a:lnTo>
                    <a:lnTo>
                      <a:pt x="0" y="376941"/>
                    </a:lnTo>
                    <a:cubicBezTo>
                      <a:pt x="1644" y="517630"/>
                      <a:pt x="85794" y="639245"/>
                      <a:pt x="203146" y="684221"/>
                    </a:cubicBezTo>
                    <a:close/>
                  </a:path>
                </a:pathLst>
              </a:custGeom>
              <a:solidFill>
                <a:srgbClr val="FFFFFF"/>
              </a:solidFill>
              <a:ln w="38100" cap="sq">
                <a:solidFill>
                  <a:srgbClr val="000000"/>
                </a:solidFill>
                <a:prstDash val="solid"/>
                <a:miter/>
              </a:ln>
            </p:spPr>
          </p:sp>
          <p:sp>
            <p:nvSpPr>
              <p:cNvPr name="TextBox 6" id="6"/>
              <p:cNvSpPr txBox="true"/>
              <p:nvPr/>
            </p:nvSpPr>
            <p:spPr>
              <a:xfrm>
                <a:off x="0" y="-38100"/>
                <a:ext cx="609108" cy="614390"/>
              </a:xfrm>
              <a:prstGeom prst="rect">
                <a:avLst/>
              </a:prstGeom>
            </p:spPr>
            <p:txBody>
              <a:bodyPr anchor="ctr" rtlCol="false" tIns="50800" lIns="50800" bIns="50800" rIns="50800"/>
              <a:lstStyle/>
              <a:p>
                <a:pPr algn="ctr">
                  <a:lnSpc>
                    <a:spcPts val="2660"/>
                  </a:lnSpc>
                </a:pPr>
              </a:p>
            </p:txBody>
          </p:sp>
        </p:grpSp>
        <p:grpSp>
          <p:nvGrpSpPr>
            <p:cNvPr name="Group 7" id="7"/>
            <p:cNvGrpSpPr/>
            <p:nvPr/>
          </p:nvGrpSpPr>
          <p:grpSpPr>
            <a:xfrm rot="0">
              <a:off x="7985" y="0"/>
              <a:ext cx="3241869" cy="3241869"/>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1322" t="0" r="-1322" b="0"/>
                </a:stretch>
              </a:blipFill>
              <a:ln w="38100" cap="sq">
                <a:solidFill>
                  <a:srgbClr val="000000"/>
                </a:solidFill>
                <a:prstDash val="solid"/>
                <a:miter/>
              </a:ln>
            </p:spPr>
          </p:sp>
        </p:grpSp>
        <p:grpSp>
          <p:nvGrpSpPr>
            <p:cNvPr name="Group 9" id="9"/>
            <p:cNvGrpSpPr/>
            <p:nvPr/>
          </p:nvGrpSpPr>
          <p:grpSpPr>
            <a:xfrm rot="0">
              <a:off x="4885389" y="1620935"/>
              <a:ext cx="3241869" cy="3743139"/>
              <a:chOff x="0" y="0"/>
              <a:chExt cx="609108" cy="703290"/>
            </a:xfrm>
          </p:grpSpPr>
          <p:sp>
            <p:nvSpPr>
              <p:cNvPr name="Freeform 10" id="10"/>
              <p:cNvSpPr/>
              <p:nvPr/>
            </p:nvSpPr>
            <p:spPr>
              <a:xfrm flipH="false" flipV="false" rot="0">
                <a:off x="0" y="0"/>
                <a:ext cx="609108" cy="703290"/>
              </a:xfrm>
              <a:custGeom>
                <a:avLst/>
                <a:gdLst/>
                <a:ahLst/>
                <a:cxnLst/>
                <a:rect r="r" b="b" t="t" l="l"/>
                <a:pathLst>
                  <a:path h="703290" w="609108">
                    <a:moveTo>
                      <a:pt x="203146" y="684221"/>
                    </a:moveTo>
                    <a:cubicBezTo>
                      <a:pt x="234373" y="695735"/>
                      <a:pt x="269875" y="703290"/>
                      <a:pt x="304718" y="703290"/>
                    </a:cubicBezTo>
                    <a:cubicBezTo>
                      <a:pt x="339562" y="703290"/>
                      <a:pt x="373091" y="696813"/>
                      <a:pt x="403989" y="685299"/>
                    </a:cubicBezTo>
                    <a:cubicBezTo>
                      <a:pt x="404648" y="684940"/>
                      <a:pt x="405305" y="684940"/>
                      <a:pt x="405962" y="684581"/>
                    </a:cubicBezTo>
                    <a:cubicBezTo>
                      <a:pt x="521998" y="638525"/>
                      <a:pt x="607464" y="516911"/>
                      <a:pt x="609108" y="377221"/>
                    </a:cubicBezTo>
                    <a:lnTo>
                      <a:pt x="609108" y="0"/>
                    </a:lnTo>
                    <a:lnTo>
                      <a:pt x="0" y="0"/>
                    </a:lnTo>
                    <a:lnTo>
                      <a:pt x="0" y="376941"/>
                    </a:lnTo>
                    <a:cubicBezTo>
                      <a:pt x="1644" y="517630"/>
                      <a:pt x="85794" y="639245"/>
                      <a:pt x="203146" y="684221"/>
                    </a:cubicBezTo>
                    <a:close/>
                  </a:path>
                </a:pathLst>
              </a:custGeom>
              <a:solidFill>
                <a:srgbClr val="FFFFFF"/>
              </a:solidFill>
              <a:ln w="38100" cap="sq">
                <a:solidFill>
                  <a:srgbClr val="000000"/>
                </a:solidFill>
                <a:prstDash val="solid"/>
                <a:miter/>
              </a:ln>
            </p:spPr>
          </p:sp>
          <p:sp>
            <p:nvSpPr>
              <p:cNvPr name="TextBox 11" id="11"/>
              <p:cNvSpPr txBox="true"/>
              <p:nvPr/>
            </p:nvSpPr>
            <p:spPr>
              <a:xfrm>
                <a:off x="0" y="-38100"/>
                <a:ext cx="609108" cy="614390"/>
              </a:xfrm>
              <a:prstGeom prst="rect">
                <a:avLst/>
              </a:prstGeom>
            </p:spPr>
            <p:txBody>
              <a:bodyPr anchor="ctr" rtlCol="false" tIns="50800" lIns="50800" bIns="50800" rIns="50800"/>
              <a:lstStyle/>
              <a:p>
                <a:pPr algn="ctr">
                  <a:lnSpc>
                    <a:spcPts val="2660"/>
                  </a:lnSpc>
                </a:pPr>
              </a:p>
            </p:txBody>
          </p:sp>
        </p:grpSp>
        <p:grpSp>
          <p:nvGrpSpPr>
            <p:cNvPr name="Group 12" id="12"/>
            <p:cNvGrpSpPr/>
            <p:nvPr/>
          </p:nvGrpSpPr>
          <p:grpSpPr>
            <a:xfrm rot="0">
              <a:off x="4885389" y="0"/>
              <a:ext cx="3241869" cy="324186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693" t="0" r="-693" b="0"/>
                </a:stretch>
              </a:blipFill>
              <a:ln w="38100" cap="sq">
                <a:solidFill>
                  <a:srgbClr val="000000"/>
                </a:solidFill>
                <a:prstDash val="solid"/>
                <a:miter/>
              </a:ln>
            </p:spPr>
          </p:sp>
        </p:grpSp>
        <p:grpSp>
          <p:nvGrpSpPr>
            <p:cNvPr name="Group 14" id="14"/>
            <p:cNvGrpSpPr/>
            <p:nvPr/>
          </p:nvGrpSpPr>
          <p:grpSpPr>
            <a:xfrm rot="0">
              <a:off x="9756179" y="1620935"/>
              <a:ext cx="3241869" cy="3743139"/>
              <a:chOff x="0" y="0"/>
              <a:chExt cx="609108" cy="703290"/>
            </a:xfrm>
          </p:grpSpPr>
          <p:sp>
            <p:nvSpPr>
              <p:cNvPr name="Freeform 15" id="15"/>
              <p:cNvSpPr/>
              <p:nvPr/>
            </p:nvSpPr>
            <p:spPr>
              <a:xfrm flipH="false" flipV="false" rot="0">
                <a:off x="0" y="0"/>
                <a:ext cx="609108" cy="703290"/>
              </a:xfrm>
              <a:custGeom>
                <a:avLst/>
                <a:gdLst/>
                <a:ahLst/>
                <a:cxnLst/>
                <a:rect r="r" b="b" t="t" l="l"/>
                <a:pathLst>
                  <a:path h="703290" w="609108">
                    <a:moveTo>
                      <a:pt x="203146" y="684221"/>
                    </a:moveTo>
                    <a:cubicBezTo>
                      <a:pt x="234373" y="695735"/>
                      <a:pt x="269875" y="703290"/>
                      <a:pt x="304718" y="703290"/>
                    </a:cubicBezTo>
                    <a:cubicBezTo>
                      <a:pt x="339562" y="703290"/>
                      <a:pt x="373091" y="696813"/>
                      <a:pt x="403989" y="685299"/>
                    </a:cubicBezTo>
                    <a:cubicBezTo>
                      <a:pt x="404648" y="684940"/>
                      <a:pt x="405305" y="684940"/>
                      <a:pt x="405962" y="684581"/>
                    </a:cubicBezTo>
                    <a:cubicBezTo>
                      <a:pt x="521998" y="638525"/>
                      <a:pt x="607464" y="516911"/>
                      <a:pt x="609108" y="377221"/>
                    </a:cubicBezTo>
                    <a:lnTo>
                      <a:pt x="609108" y="0"/>
                    </a:lnTo>
                    <a:lnTo>
                      <a:pt x="0" y="0"/>
                    </a:lnTo>
                    <a:lnTo>
                      <a:pt x="0" y="376941"/>
                    </a:lnTo>
                    <a:cubicBezTo>
                      <a:pt x="1644" y="517630"/>
                      <a:pt x="85794" y="639245"/>
                      <a:pt x="203146" y="684221"/>
                    </a:cubicBezTo>
                    <a:close/>
                  </a:path>
                </a:pathLst>
              </a:custGeom>
              <a:solidFill>
                <a:srgbClr val="FFFFFF"/>
              </a:solidFill>
              <a:ln w="38100" cap="sq">
                <a:solidFill>
                  <a:srgbClr val="000000"/>
                </a:solidFill>
                <a:prstDash val="solid"/>
                <a:miter/>
              </a:ln>
            </p:spPr>
          </p:sp>
          <p:sp>
            <p:nvSpPr>
              <p:cNvPr name="TextBox 16" id="16"/>
              <p:cNvSpPr txBox="true"/>
              <p:nvPr/>
            </p:nvSpPr>
            <p:spPr>
              <a:xfrm>
                <a:off x="0" y="-38100"/>
                <a:ext cx="609108" cy="614390"/>
              </a:xfrm>
              <a:prstGeom prst="rect">
                <a:avLst/>
              </a:prstGeom>
            </p:spPr>
            <p:txBody>
              <a:bodyPr anchor="ctr" rtlCol="false" tIns="50800" lIns="50800" bIns="50800" rIns="50800"/>
              <a:lstStyle/>
              <a:p>
                <a:pPr algn="ctr">
                  <a:lnSpc>
                    <a:spcPts val="2660"/>
                  </a:lnSpc>
                </a:pPr>
              </a:p>
            </p:txBody>
          </p:sp>
        </p:grpSp>
        <p:grpSp>
          <p:nvGrpSpPr>
            <p:cNvPr name="Group 17" id="17"/>
            <p:cNvGrpSpPr/>
            <p:nvPr/>
          </p:nvGrpSpPr>
          <p:grpSpPr>
            <a:xfrm rot="0">
              <a:off x="9756179" y="0"/>
              <a:ext cx="3241869" cy="324186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0" t="-16666" r="0" b="-16666"/>
                </a:stretch>
              </a:blipFill>
              <a:ln w="38100" cap="sq">
                <a:solidFill>
                  <a:srgbClr val="000000"/>
                </a:solidFill>
                <a:prstDash val="solid"/>
                <a:miter/>
              </a:ln>
            </p:spPr>
          </p:sp>
        </p:grpSp>
        <p:grpSp>
          <p:nvGrpSpPr>
            <p:cNvPr name="Group 19" id="19"/>
            <p:cNvGrpSpPr/>
            <p:nvPr/>
          </p:nvGrpSpPr>
          <p:grpSpPr>
            <a:xfrm rot="0">
              <a:off x="14626969" y="1620935"/>
              <a:ext cx="3241869" cy="3743139"/>
              <a:chOff x="0" y="0"/>
              <a:chExt cx="609108" cy="703290"/>
            </a:xfrm>
          </p:grpSpPr>
          <p:sp>
            <p:nvSpPr>
              <p:cNvPr name="Freeform 20" id="20"/>
              <p:cNvSpPr/>
              <p:nvPr/>
            </p:nvSpPr>
            <p:spPr>
              <a:xfrm flipH="false" flipV="false" rot="0">
                <a:off x="0" y="0"/>
                <a:ext cx="609108" cy="703290"/>
              </a:xfrm>
              <a:custGeom>
                <a:avLst/>
                <a:gdLst/>
                <a:ahLst/>
                <a:cxnLst/>
                <a:rect r="r" b="b" t="t" l="l"/>
                <a:pathLst>
                  <a:path h="703290" w="609108">
                    <a:moveTo>
                      <a:pt x="203146" y="684221"/>
                    </a:moveTo>
                    <a:cubicBezTo>
                      <a:pt x="234373" y="695735"/>
                      <a:pt x="269875" y="703290"/>
                      <a:pt x="304718" y="703290"/>
                    </a:cubicBezTo>
                    <a:cubicBezTo>
                      <a:pt x="339562" y="703290"/>
                      <a:pt x="373091" y="696813"/>
                      <a:pt x="403989" y="685299"/>
                    </a:cubicBezTo>
                    <a:cubicBezTo>
                      <a:pt x="404648" y="684940"/>
                      <a:pt x="405305" y="684940"/>
                      <a:pt x="405962" y="684581"/>
                    </a:cubicBezTo>
                    <a:cubicBezTo>
                      <a:pt x="521998" y="638525"/>
                      <a:pt x="607464" y="516911"/>
                      <a:pt x="609108" y="377221"/>
                    </a:cubicBezTo>
                    <a:lnTo>
                      <a:pt x="609108" y="0"/>
                    </a:lnTo>
                    <a:lnTo>
                      <a:pt x="0" y="0"/>
                    </a:lnTo>
                    <a:lnTo>
                      <a:pt x="0" y="376941"/>
                    </a:lnTo>
                    <a:cubicBezTo>
                      <a:pt x="1644" y="517630"/>
                      <a:pt x="85794" y="639245"/>
                      <a:pt x="203146" y="684221"/>
                    </a:cubicBezTo>
                    <a:close/>
                  </a:path>
                </a:pathLst>
              </a:custGeom>
              <a:solidFill>
                <a:srgbClr val="FFFFFF"/>
              </a:solidFill>
              <a:ln w="38100" cap="sq">
                <a:solidFill>
                  <a:srgbClr val="000000"/>
                </a:solidFill>
                <a:prstDash val="solid"/>
                <a:miter/>
              </a:ln>
            </p:spPr>
          </p:sp>
          <p:sp>
            <p:nvSpPr>
              <p:cNvPr name="TextBox 21" id="21"/>
              <p:cNvSpPr txBox="true"/>
              <p:nvPr/>
            </p:nvSpPr>
            <p:spPr>
              <a:xfrm>
                <a:off x="0" y="-38100"/>
                <a:ext cx="609108" cy="614390"/>
              </a:xfrm>
              <a:prstGeom prst="rect">
                <a:avLst/>
              </a:prstGeom>
            </p:spPr>
            <p:txBody>
              <a:bodyPr anchor="ctr" rtlCol="false" tIns="50800" lIns="50800" bIns="50800" rIns="50800"/>
              <a:lstStyle/>
              <a:p>
                <a:pPr algn="ctr">
                  <a:lnSpc>
                    <a:spcPts val="2660"/>
                  </a:lnSpc>
                </a:pPr>
              </a:p>
            </p:txBody>
          </p:sp>
        </p:grpSp>
        <p:grpSp>
          <p:nvGrpSpPr>
            <p:cNvPr name="Group 22" id="22"/>
            <p:cNvGrpSpPr/>
            <p:nvPr/>
          </p:nvGrpSpPr>
          <p:grpSpPr>
            <a:xfrm rot="0">
              <a:off x="14626969" y="0"/>
              <a:ext cx="3241869" cy="3241869"/>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6"/>
                <a:stretch>
                  <a:fillRect l="0" t="-38405" r="0" b="-38405"/>
                </a:stretch>
              </a:blipFill>
              <a:ln w="38100" cap="sq">
                <a:solidFill>
                  <a:srgbClr val="000000"/>
                </a:solidFill>
                <a:prstDash val="solid"/>
                <a:miter/>
              </a:ln>
            </p:spPr>
          </p:sp>
        </p:grpSp>
        <p:grpSp>
          <p:nvGrpSpPr>
            <p:cNvPr name="Group 24" id="24"/>
            <p:cNvGrpSpPr/>
            <p:nvPr/>
          </p:nvGrpSpPr>
          <p:grpSpPr>
            <a:xfrm rot="0">
              <a:off x="19510986" y="1620935"/>
              <a:ext cx="3241869" cy="3743139"/>
              <a:chOff x="0" y="0"/>
              <a:chExt cx="609108" cy="703290"/>
            </a:xfrm>
          </p:grpSpPr>
          <p:sp>
            <p:nvSpPr>
              <p:cNvPr name="Freeform 25" id="25"/>
              <p:cNvSpPr/>
              <p:nvPr/>
            </p:nvSpPr>
            <p:spPr>
              <a:xfrm flipH="false" flipV="false" rot="0">
                <a:off x="0" y="0"/>
                <a:ext cx="609108" cy="703290"/>
              </a:xfrm>
              <a:custGeom>
                <a:avLst/>
                <a:gdLst/>
                <a:ahLst/>
                <a:cxnLst/>
                <a:rect r="r" b="b" t="t" l="l"/>
                <a:pathLst>
                  <a:path h="703290" w="609108">
                    <a:moveTo>
                      <a:pt x="203146" y="684221"/>
                    </a:moveTo>
                    <a:cubicBezTo>
                      <a:pt x="234373" y="695735"/>
                      <a:pt x="269875" y="703290"/>
                      <a:pt x="304718" y="703290"/>
                    </a:cubicBezTo>
                    <a:cubicBezTo>
                      <a:pt x="339562" y="703290"/>
                      <a:pt x="373091" y="696813"/>
                      <a:pt x="403989" y="685299"/>
                    </a:cubicBezTo>
                    <a:cubicBezTo>
                      <a:pt x="404648" y="684940"/>
                      <a:pt x="405305" y="684940"/>
                      <a:pt x="405962" y="684581"/>
                    </a:cubicBezTo>
                    <a:cubicBezTo>
                      <a:pt x="521998" y="638525"/>
                      <a:pt x="607464" y="516911"/>
                      <a:pt x="609108" y="377221"/>
                    </a:cubicBezTo>
                    <a:lnTo>
                      <a:pt x="609108" y="0"/>
                    </a:lnTo>
                    <a:lnTo>
                      <a:pt x="0" y="0"/>
                    </a:lnTo>
                    <a:lnTo>
                      <a:pt x="0" y="376941"/>
                    </a:lnTo>
                    <a:cubicBezTo>
                      <a:pt x="1644" y="517630"/>
                      <a:pt x="85794" y="639245"/>
                      <a:pt x="203146" y="684221"/>
                    </a:cubicBezTo>
                    <a:close/>
                  </a:path>
                </a:pathLst>
              </a:custGeom>
              <a:solidFill>
                <a:srgbClr val="FFFFFF"/>
              </a:solidFill>
              <a:ln w="38100" cap="sq">
                <a:solidFill>
                  <a:srgbClr val="000000"/>
                </a:solidFill>
                <a:prstDash val="solid"/>
                <a:miter/>
              </a:ln>
            </p:spPr>
          </p:sp>
          <p:sp>
            <p:nvSpPr>
              <p:cNvPr name="TextBox 26" id="26"/>
              <p:cNvSpPr txBox="true"/>
              <p:nvPr/>
            </p:nvSpPr>
            <p:spPr>
              <a:xfrm>
                <a:off x="0" y="-38100"/>
                <a:ext cx="609108" cy="614390"/>
              </a:xfrm>
              <a:prstGeom prst="rect">
                <a:avLst/>
              </a:prstGeom>
            </p:spPr>
            <p:txBody>
              <a:bodyPr anchor="ctr" rtlCol="false" tIns="50800" lIns="50800" bIns="50800" rIns="50800"/>
              <a:lstStyle/>
              <a:p>
                <a:pPr algn="ctr">
                  <a:lnSpc>
                    <a:spcPts val="2660"/>
                  </a:lnSpc>
                </a:pPr>
              </a:p>
            </p:txBody>
          </p:sp>
        </p:grpSp>
        <p:grpSp>
          <p:nvGrpSpPr>
            <p:cNvPr name="Group 27" id="27"/>
            <p:cNvGrpSpPr/>
            <p:nvPr/>
          </p:nvGrpSpPr>
          <p:grpSpPr>
            <a:xfrm rot="0">
              <a:off x="19510986" y="0"/>
              <a:ext cx="3241869" cy="3241869"/>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0" t="-16666" r="0" b="-16666"/>
                </a:stretch>
              </a:blipFill>
              <a:ln w="38100" cap="sq">
                <a:solidFill>
                  <a:srgbClr val="000000"/>
                </a:solidFill>
                <a:prstDash val="solid"/>
                <a:miter/>
              </a:ln>
            </p:spPr>
          </p:sp>
        </p:grpSp>
        <p:sp>
          <p:nvSpPr>
            <p:cNvPr name="TextBox 29" id="29"/>
            <p:cNvSpPr txBox="true"/>
            <p:nvPr/>
          </p:nvSpPr>
          <p:spPr>
            <a:xfrm rot="0">
              <a:off x="0" y="3507514"/>
              <a:ext cx="3225223" cy="449792"/>
            </a:xfrm>
            <a:prstGeom prst="rect">
              <a:avLst/>
            </a:prstGeom>
          </p:spPr>
          <p:txBody>
            <a:bodyPr anchor="t" rtlCol="false" tIns="0" lIns="0" bIns="0" rIns="0">
              <a:spAutoFit/>
            </a:bodyPr>
            <a:lstStyle/>
            <a:p>
              <a:pPr algn="ctr">
                <a:lnSpc>
                  <a:spcPts val="2800"/>
                </a:lnSpc>
              </a:pPr>
              <a:r>
                <a:rPr lang="en-US" sz="2000">
                  <a:solidFill>
                    <a:srgbClr val="000000"/>
                  </a:solidFill>
                  <a:latin typeface="Rokkitt"/>
                  <a:ea typeface="Rokkitt"/>
                  <a:cs typeface="Rokkitt"/>
                  <a:sym typeface="Rokkitt"/>
                </a:rPr>
                <a:t>Trần Đăng Hiếu</a:t>
              </a:r>
            </a:p>
          </p:txBody>
        </p:sp>
        <p:sp>
          <p:nvSpPr>
            <p:cNvPr name="TextBox 30" id="30"/>
            <p:cNvSpPr txBox="true"/>
            <p:nvPr/>
          </p:nvSpPr>
          <p:spPr>
            <a:xfrm rot="0">
              <a:off x="4914323" y="3507514"/>
              <a:ext cx="3225223" cy="449792"/>
            </a:xfrm>
            <a:prstGeom prst="rect">
              <a:avLst/>
            </a:prstGeom>
          </p:spPr>
          <p:txBody>
            <a:bodyPr anchor="t" rtlCol="false" tIns="0" lIns="0" bIns="0" rIns="0">
              <a:spAutoFit/>
            </a:bodyPr>
            <a:lstStyle/>
            <a:p>
              <a:pPr algn="ctr">
                <a:lnSpc>
                  <a:spcPts val="2800"/>
                </a:lnSpc>
              </a:pPr>
              <a:r>
                <a:rPr lang="en-US" sz="2000">
                  <a:solidFill>
                    <a:srgbClr val="000000"/>
                  </a:solidFill>
                  <a:latin typeface="Rokkitt"/>
                  <a:ea typeface="Rokkitt"/>
                  <a:cs typeface="Rokkitt"/>
                  <a:sym typeface="Rokkitt"/>
                </a:rPr>
                <a:t>Nguyễn Khắc Trung</a:t>
              </a:r>
            </a:p>
          </p:txBody>
        </p:sp>
        <p:sp>
          <p:nvSpPr>
            <p:cNvPr name="TextBox 31" id="31"/>
            <p:cNvSpPr txBox="true"/>
            <p:nvPr/>
          </p:nvSpPr>
          <p:spPr>
            <a:xfrm rot="0">
              <a:off x="9765147" y="3507514"/>
              <a:ext cx="3225223" cy="449792"/>
            </a:xfrm>
            <a:prstGeom prst="rect">
              <a:avLst/>
            </a:prstGeom>
          </p:spPr>
          <p:txBody>
            <a:bodyPr anchor="t" rtlCol="false" tIns="0" lIns="0" bIns="0" rIns="0">
              <a:spAutoFit/>
            </a:bodyPr>
            <a:lstStyle/>
            <a:p>
              <a:pPr algn="ctr">
                <a:lnSpc>
                  <a:spcPts val="2800"/>
                </a:lnSpc>
              </a:pPr>
              <a:r>
                <a:rPr lang="en-US" sz="2000">
                  <a:solidFill>
                    <a:srgbClr val="000000"/>
                  </a:solidFill>
                  <a:latin typeface="Rokkitt"/>
                  <a:ea typeface="Rokkitt"/>
                  <a:cs typeface="Rokkitt"/>
                  <a:sym typeface="Rokkitt"/>
                </a:rPr>
                <a:t>Nguyễn Quang Dũng</a:t>
              </a:r>
            </a:p>
          </p:txBody>
        </p:sp>
        <p:sp>
          <p:nvSpPr>
            <p:cNvPr name="TextBox 32" id="32"/>
            <p:cNvSpPr txBox="true"/>
            <p:nvPr/>
          </p:nvSpPr>
          <p:spPr>
            <a:xfrm rot="0">
              <a:off x="14676808" y="3507514"/>
              <a:ext cx="3225223" cy="449792"/>
            </a:xfrm>
            <a:prstGeom prst="rect">
              <a:avLst/>
            </a:prstGeom>
          </p:spPr>
          <p:txBody>
            <a:bodyPr anchor="t" rtlCol="false" tIns="0" lIns="0" bIns="0" rIns="0">
              <a:spAutoFit/>
            </a:bodyPr>
            <a:lstStyle/>
            <a:p>
              <a:pPr algn="ctr">
                <a:lnSpc>
                  <a:spcPts val="2800"/>
                </a:lnSpc>
              </a:pPr>
              <a:r>
                <a:rPr lang="en-US" sz="2000">
                  <a:solidFill>
                    <a:srgbClr val="000000"/>
                  </a:solidFill>
                  <a:latin typeface="Rokkitt"/>
                  <a:ea typeface="Rokkitt"/>
                  <a:cs typeface="Rokkitt"/>
                  <a:sym typeface="Rokkitt"/>
                </a:rPr>
                <a:t>Nguyễn Trí Duy</a:t>
              </a:r>
            </a:p>
          </p:txBody>
        </p:sp>
        <p:sp>
          <p:nvSpPr>
            <p:cNvPr name="TextBox 33" id="33"/>
            <p:cNvSpPr txBox="true"/>
            <p:nvPr/>
          </p:nvSpPr>
          <p:spPr>
            <a:xfrm rot="0">
              <a:off x="19527631" y="3507514"/>
              <a:ext cx="3225223" cy="449792"/>
            </a:xfrm>
            <a:prstGeom prst="rect">
              <a:avLst/>
            </a:prstGeom>
          </p:spPr>
          <p:txBody>
            <a:bodyPr anchor="t" rtlCol="false" tIns="0" lIns="0" bIns="0" rIns="0">
              <a:spAutoFit/>
            </a:bodyPr>
            <a:lstStyle/>
            <a:p>
              <a:pPr algn="ctr">
                <a:lnSpc>
                  <a:spcPts val="2800"/>
                </a:lnSpc>
              </a:pPr>
              <a:r>
                <a:rPr lang="en-US" sz="2000">
                  <a:solidFill>
                    <a:srgbClr val="000000"/>
                  </a:solidFill>
                  <a:latin typeface="Rokkitt"/>
                  <a:ea typeface="Rokkitt"/>
                  <a:cs typeface="Rokkitt"/>
                  <a:sym typeface="Rokkitt"/>
                </a:rPr>
                <a:t>Nguyễn Quốc Khánh</a:t>
              </a:r>
            </a:p>
          </p:txBody>
        </p:sp>
      </p:grpSp>
      <p:grpSp>
        <p:nvGrpSpPr>
          <p:cNvPr name="Group 34" id="34"/>
          <p:cNvGrpSpPr/>
          <p:nvPr/>
        </p:nvGrpSpPr>
        <p:grpSpPr>
          <a:xfrm rot="0">
            <a:off x="-448715" y="0"/>
            <a:ext cx="7796202" cy="1721013"/>
            <a:chOff x="0" y="0"/>
            <a:chExt cx="10394936" cy="2294684"/>
          </a:xfrm>
        </p:grpSpPr>
        <p:grpSp>
          <p:nvGrpSpPr>
            <p:cNvPr name="Group 35" id="35"/>
            <p:cNvGrpSpPr/>
            <p:nvPr/>
          </p:nvGrpSpPr>
          <p:grpSpPr>
            <a:xfrm rot="0">
              <a:off x="0" y="0"/>
              <a:ext cx="10394936" cy="2294684"/>
              <a:chOff x="0" y="0"/>
              <a:chExt cx="1851108" cy="408632"/>
            </a:xfrm>
          </p:grpSpPr>
          <p:sp>
            <p:nvSpPr>
              <p:cNvPr name="Freeform 36" id="36"/>
              <p:cNvSpPr/>
              <p:nvPr/>
            </p:nvSpPr>
            <p:spPr>
              <a:xfrm flipH="false" flipV="false" rot="0">
                <a:off x="0" y="0"/>
                <a:ext cx="1841721" cy="408632"/>
              </a:xfrm>
              <a:custGeom>
                <a:avLst/>
                <a:gdLst/>
                <a:ahLst/>
                <a:cxnLst/>
                <a:rect r="r" b="b" t="t" l="l"/>
                <a:pathLst>
                  <a:path h="408632" w="1841721">
                    <a:moveTo>
                      <a:pt x="1618117" y="0"/>
                    </a:moveTo>
                    <a:lnTo>
                      <a:pt x="29791" y="0"/>
                    </a:lnTo>
                    <a:cubicBezTo>
                      <a:pt x="13338" y="0"/>
                      <a:pt x="0" y="13338"/>
                      <a:pt x="0" y="29791"/>
                    </a:cubicBezTo>
                    <a:lnTo>
                      <a:pt x="0" y="378841"/>
                    </a:lnTo>
                    <a:cubicBezTo>
                      <a:pt x="0" y="395294"/>
                      <a:pt x="13338" y="408632"/>
                      <a:pt x="29791" y="408632"/>
                    </a:cubicBezTo>
                    <a:lnTo>
                      <a:pt x="1618117" y="408632"/>
                    </a:lnTo>
                    <a:cubicBezTo>
                      <a:pt x="1637186" y="408632"/>
                      <a:pt x="1655469" y="401030"/>
                      <a:pt x="1668916" y="387509"/>
                    </a:cubicBezTo>
                    <a:lnTo>
                      <a:pt x="1830100" y="225439"/>
                    </a:lnTo>
                    <a:cubicBezTo>
                      <a:pt x="1841721" y="213755"/>
                      <a:pt x="1841721" y="194878"/>
                      <a:pt x="1830100" y="183193"/>
                    </a:cubicBezTo>
                    <a:lnTo>
                      <a:pt x="1668916" y="21123"/>
                    </a:lnTo>
                    <a:cubicBezTo>
                      <a:pt x="1655469" y="7602"/>
                      <a:pt x="1637186" y="0"/>
                      <a:pt x="1618117" y="0"/>
                    </a:cubicBezTo>
                    <a:close/>
                  </a:path>
                </a:pathLst>
              </a:custGeom>
              <a:solidFill>
                <a:srgbClr val="92C6FF"/>
              </a:solidFill>
              <a:ln w="38100" cap="rnd">
                <a:solidFill>
                  <a:srgbClr val="000000"/>
                </a:solidFill>
                <a:prstDash val="solid"/>
                <a:round/>
              </a:ln>
            </p:spPr>
          </p:sp>
          <p:sp>
            <p:nvSpPr>
              <p:cNvPr name="TextBox 37" id="37"/>
              <p:cNvSpPr txBox="true"/>
              <p:nvPr/>
            </p:nvSpPr>
            <p:spPr>
              <a:xfrm>
                <a:off x="0" y="-38100"/>
                <a:ext cx="1736808" cy="446732"/>
              </a:xfrm>
              <a:prstGeom prst="rect">
                <a:avLst/>
              </a:prstGeom>
            </p:spPr>
            <p:txBody>
              <a:bodyPr anchor="ctr" rtlCol="false" tIns="50800" lIns="50800" bIns="50800" rIns="50800"/>
              <a:lstStyle/>
              <a:p>
                <a:pPr algn="ctr">
                  <a:lnSpc>
                    <a:spcPts val="2659"/>
                  </a:lnSpc>
                  <a:spcBef>
                    <a:spcPct val="0"/>
                  </a:spcBef>
                </a:pPr>
              </a:p>
            </p:txBody>
          </p:sp>
        </p:grpSp>
        <p:sp>
          <p:nvSpPr>
            <p:cNvPr name="TextBox 38" id="38"/>
            <p:cNvSpPr txBox="true"/>
            <p:nvPr/>
          </p:nvSpPr>
          <p:spPr>
            <a:xfrm rot="0">
              <a:off x="653730" y="546209"/>
              <a:ext cx="9087477" cy="1107017"/>
            </a:xfrm>
            <a:prstGeom prst="rect">
              <a:avLst/>
            </a:prstGeom>
          </p:spPr>
          <p:txBody>
            <a:bodyPr anchor="t" rtlCol="false" tIns="0" lIns="0" bIns="0" rIns="0">
              <a:spAutoFit/>
            </a:bodyPr>
            <a:lstStyle/>
            <a:p>
              <a:pPr algn="ctr">
                <a:lnSpc>
                  <a:spcPts val="7000"/>
                </a:lnSpc>
              </a:pPr>
              <a:r>
                <a:rPr lang="en-US" sz="5000">
                  <a:solidFill>
                    <a:srgbClr val="000000"/>
                  </a:solidFill>
                  <a:latin typeface="Paytone One"/>
                  <a:ea typeface="Paytone One"/>
                  <a:cs typeface="Paytone One"/>
                  <a:sym typeface="Paytone One"/>
                </a:rPr>
                <a:t>THÀNH VIÊN NHÓM 5</a:t>
              </a:r>
            </a:p>
          </p:txBody>
        </p:sp>
      </p:grpSp>
      <p:sp>
        <p:nvSpPr>
          <p:cNvPr name="Freeform 39" id="39"/>
          <p:cNvSpPr/>
          <p:nvPr/>
        </p:nvSpPr>
        <p:spPr>
          <a:xfrm flipH="false" flipV="false" rot="0">
            <a:off x="12615092" y="6843613"/>
            <a:ext cx="3683688" cy="3683688"/>
          </a:xfrm>
          <a:custGeom>
            <a:avLst/>
            <a:gdLst/>
            <a:ahLst/>
            <a:cxnLst/>
            <a:rect r="r" b="b" t="t" l="l"/>
            <a:pathLst>
              <a:path h="3683688" w="3683688">
                <a:moveTo>
                  <a:pt x="0" y="0"/>
                </a:moveTo>
                <a:lnTo>
                  <a:pt x="3683687" y="0"/>
                </a:lnTo>
                <a:lnTo>
                  <a:pt x="3683687" y="3683688"/>
                </a:lnTo>
                <a:lnTo>
                  <a:pt x="0" y="3683688"/>
                </a:lnTo>
                <a:lnTo>
                  <a:pt x="0" y="0"/>
                </a:lnTo>
                <a:close/>
              </a:path>
            </a:pathLst>
          </a:custGeom>
          <a:blipFill>
            <a:blip r:embed="rId8"/>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sp>
        <p:nvSpPr>
          <p:cNvPr name="TextBox 3" id="3"/>
          <p:cNvSpPr txBox="true"/>
          <p:nvPr/>
        </p:nvSpPr>
        <p:spPr>
          <a:xfrm rot="0">
            <a:off x="1028700" y="2016125"/>
            <a:ext cx="11729750" cy="6178550"/>
          </a:xfrm>
          <a:prstGeom prst="rect">
            <a:avLst/>
          </a:prstGeom>
        </p:spPr>
        <p:txBody>
          <a:bodyPr anchor="t" rtlCol="false" tIns="0" lIns="0" bIns="0" rIns="0">
            <a:spAutoFit/>
          </a:bodyPr>
          <a:lstStyle/>
          <a:p>
            <a:pPr algn="l">
              <a:lnSpc>
                <a:spcPts val="4900"/>
              </a:lnSpc>
            </a:pPr>
            <a:r>
              <a:rPr lang="en-US" sz="3500">
                <a:solidFill>
                  <a:srgbClr val="000000"/>
                </a:solidFill>
                <a:latin typeface="Rokkitt"/>
                <a:ea typeface="Rokkitt"/>
                <a:cs typeface="Rokkitt"/>
                <a:sym typeface="Rokkitt"/>
              </a:rPr>
              <a:t>Xảy ra khi một tiến trình lớn có thời gian thực thi dài chặn các tiến trình nhỏ hơn, dẫn đến hệ thống hoạt động kém hiệu quả</a:t>
            </a:r>
          </a:p>
          <a:p>
            <a:pPr algn="l" marL="755651" indent="-377825" lvl="1">
              <a:lnSpc>
                <a:spcPts val="4900"/>
              </a:lnSpc>
              <a:buFont typeface="Arial"/>
              <a:buChar char="•"/>
            </a:pPr>
            <a:r>
              <a:rPr lang="en-US" sz="3500">
                <a:solidFill>
                  <a:srgbClr val="000000"/>
                </a:solidFill>
                <a:latin typeface="Rokkitt"/>
                <a:ea typeface="Rokkitt"/>
                <a:cs typeface="Rokkitt"/>
                <a:sym typeface="Rokkitt"/>
              </a:rPr>
              <a:t>Tác động của hiệu ứng hộ tống</a:t>
            </a:r>
          </a:p>
          <a:p>
            <a:pPr algn="l">
              <a:lnSpc>
                <a:spcPts val="4900"/>
              </a:lnSpc>
            </a:pPr>
            <a:r>
              <a:rPr lang="en-US" sz="3500">
                <a:solidFill>
                  <a:srgbClr val="000000"/>
                </a:solidFill>
                <a:latin typeface="Rokkitt"/>
                <a:ea typeface="Rokkitt"/>
                <a:cs typeface="Rokkitt"/>
                <a:sym typeface="Rokkitt"/>
              </a:rPr>
              <a:t>-Tăng thời gian chờ</a:t>
            </a:r>
          </a:p>
          <a:p>
            <a:pPr algn="l">
              <a:lnSpc>
                <a:spcPts val="4900"/>
              </a:lnSpc>
            </a:pPr>
            <a:r>
              <a:rPr lang="en-US" sz="3500">
                <a:solidFill>
                  <a:srgbClr val="000000"/>
                </a:solidFill>
                <a:latin typeface="Rokkitt"/>
                <a:ea typeface="Rokkitt"/>
                <a:cs typeface="Rokkitt"/>
                <a:sym typeface="Rokkitt"/>
              </a:rPr>
              <a:t>-Giảm hiệu suất </a:t>
            </a:r>
          </a:p>
          <a:p>
            <a:pPr algn="l">
              <a:lnSpc>
                <a:spcPts val="4900"/>
              </a:lnSpc>
            </a:pPr>
            <a:r>
              <a:rPr lang="en-US" sz="3500">
                <a:solidFill>
                  <a:srgbClr val="000000"/>
                </a:solidFill>
                <a:latin typeface="Rokkitt"/>
                <a:ea typeface="Rokkitt"/>
                <a:cs typeface="Rokkitt"/>
                <a:sym typeface="Rokkitt"/>
              </a:rPr>
              <a:t>-Hiệu ứng nghẽn cổ chai</a:t>
            </a:r>
          </a:p>
          <a:p>
            <a:pPr algn="l" marL="755651" indent="-377825" lvl="1">
              <a:lnSpc>
                <a:spcPts val="4900"/>
              </a:lnSpc>
              <a:buFont typeface="Arial"/>
              <a:buChar char="•"/>
            </a:pPr>
            <a:r>
              <a:rPr lang="en-US" sz="3500">
                <a:solidFill>
                  <a:srgbClr val="000000"/>
                </a:solidFill>
                <a:latin typeface="Rokkitt"/>
                <a:ea typeface="Rokkitt"/>
                <a:cs typeface="Rokkitt"/>
                <a:sym typeface="Rokkitt"/>
              </a:rPr>
              <a:t>Cách khắc phục</a:t>
            </a:r>
          </a:p>
          <a:p>
            <a:pPr algn="l">
              <a:lnSpc>
                <a:spcPts val="4900"/>
              </a:lnSpc>
            </a:pPr>
            <a:r>
              <a:rPr lang="en-US" sz="3500">
                <a:solidFill>
                  <a:srgbClr val="000000"/>
                </a:solidFill>
                <a:latin typeface="Rokkitt"/>
                <a:ea typeface="Rokkitt"/>
                <a:cs typeface="Rokkitt"/>
                <a:sym typeface="Rokkitt"/>
              </a:rPr>
              <a:t>-Sử dụng các thuật toán lập lịch ưu tiên: SJF (Short Job First) hoặc RR (Round Robin)</a:t>
            </a:r>
          </a:p>
          <a:p>
            <a:pPr algn="l">
              <a:lnSpc>
                <a:spcPts val="4900"/>
              </a:lnSpc>
            </a:pPr>
            <a:r>
              <a:rPr lang="en-US" sz="3500">
                <a:solidFill>
                  <a:srgbClr val="000000"/>
                </a:solidFill>
                <a:latin typeface="Rokkitt"/>
                <a:ea typeface="Rokkitt"/>
                <a:cs typeface="Rokkitt"/>
                <a:sym typeface="Rokkitt"/>
              </a:rPr>
              <a:t>-</a:t>
            </a:r>
            <a:r>
              <a:rPr lang="en-US" sz="3500">
                <a:solidFill>
                  <a:srgbClr val="000000"/>
                </a:solidFill>
                <a:latin typeface="Rokkitt"/>
                <a:ea typeface="Rokkitt"/>
                <a:cs typeface="Rokkitt"/>
                <a:sym typeface="Rokkitt"/>
              </a:rPr>
              <a:t>Lập lịch đa cấp độ</a:t>
            </a:r>
          </a:p>
        </p:txBody>
      </p:sp>
      <p:sp>
        <p:nvSpPr>
          <p:cNvPr name="Freeform 4" id="4"/>
          <p:cNvSpPr/>
          <p:nvPr/>
        </p:nvSpPr>
        <p:spPr>
          <a:xfrm flipH="false" flipV="false" rot="0">
            <a:off x="14572110" y="1903422"/>
            <a:ext cx="3715890" cy="3715890"/>
          </a:xfrm>
          <a:custGeom>
            <a:avLst/>
            <a:gdLst/>
            <a:ahLst/>
            <a:cxnLst/>
            <a:rect r="r" b="b" t="t" l="l"/>
            <a:pathLst>
              <a:path h="3715890" w="3715890">
                <a:moveTo>
                  <a:pt x="0" y="0"/>
                </a:moveTo>
                <a:lnTo>
                  <a:pt x="3715890" y="0"/>
                </a:lnTo>
                <a:lnTo>
                  <a:pt x="3715890" y="3715890"/>
                </a:lnTo>
                <a:lnTo>
                  <a:pt x="0" y="3715890"/>
                </a:lnTo>
                <a:lnTo>
                  <a:pt x="0" y="0"/>
                </a:lnTo>
                <a:close/>
              </a:path>
            </a:pathLst>
          </a:custGeom>
          <a:blipFill>
            <a:blip r:embed="rId3"/>
            <a:stretch>
              <a:fillRect l="0" t="0" r="0" b="0"/>
            </a:stretch>
          </a:blipFill>
        </p:spPr>
      </p:sp>
      <p:sp>
        <p:nvSpPr>
          <p:cNvPr name="Freeform 5" id="5"/>
          <p:cNvSpPr/>
          <p:nvPr/>
        </p:nvSpPr>
        <p:spPr>
          <a:xfrm flipH="false" flipV="false" rot="0">
            <a:off x="12622777" y="6323148"/>
            <a:ext cx="3963852" cy="3963852"/>
          </a:xfrm>
          <a:custGeom>
            <a:avLst/>
            <a:gdLst/>
            <a:ahLst/>
            <a:cxnLst/>
            <a:rect r="r" b="b" t="t" l="l"/>
            <a:pathLst>
              <a:path h="3963852" w="3963852">
                <a:moveTo>
                  <a:pt x="0" y="0"/>
                </a:moveTo>
                <a:lnTo>
                  <a:pt x="3963852" y="0"/>
                </a:lnTo>
                <a:lnTo>
                  <a:pt x="3963852" y="3963852"/>
                </a:lnTo>
                <a:lnTo>
                  <a:pt x="0" y="3963852"/>
                </a:lnTo>
                <a:lnTo>
                  <a:pt x="0" y="0"/>
                </a:lnTo>
                <a:close/>
              </a:path>
            </a:pathLst>
          </a:custGeom>
          <a:blipFill>
            <a:blip r:embed="rId4"/>
            <a:stretch>
              <a:fillRect l="0" t="0" r="0" b="0"/>
            </a:stretch>
          </a:blipFill>
        </p:spPr>
      </p:sp>
      <p:sp>
        <p:nvSpPr>
          <p:cNvPr name="TextBox 6" id="6"/>
          <p:cNvSpPr txBox="true"/>
          <p:nvPr/>
        </p:nvSpPr>
        <p:spPr>
          <a:xfrm rot="0">
            <a:off x="1028700" y="962025"/>
            <a:ext cx="9309100" cy="669925"/>
          </a:xfrm>
          <a:prstGeom prst="rect">
            <a:avLst/>
          </a:prstGeom>
        </p:spPr>
        <p:txBody>
          <a:bodyPr anchor="t" rtlCol="false" tIns="0" lIns="0" bIns="0" rIns="0">
            <a:spAutoFit/>
          </a:bodyPr>
          <a:lstStyle/>
          <a:p>
            <a:pPr algn="ctr">
              <a:lnSpc>
                <a:spcPts val="5599"/>
              </a:lnSpc>
            </a:pPr>
            <a:r>
              <a:rPr lang="en-US" sz="3999">
                <a:solidFill>
                  <a:srgbClr val="000000"/>
                </a:solidFill>
                <a:latin typeface="Paytone One"/>
                <a:ea typeface="Paytone One"/>
                <a:cs typeface="Paytone One"/>
                <a:sym typeface="Paytone One"/>
              </a:rPr>
              <a:t>Hiệu ứng hộ tống – Convoy Effect</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8532802" cy="1721013"/>
            <a:chOff x="0" y="0"/>
            <a:chExt cx="11377070" cy="2294684"/>
          </a:xfrm>
        </p:grpSpPr>
        <p:grpSp>
          <p:nvGrpSpPr>
            <p:cNvPr name="Group 4" id="4"/>
            <p:cNvGrpSpPr/>
            <p:nvPr/>
          </p:nvGrpSpPr>
          <p:grpSpPr>
            <a:xfrm rot="0">
              <a:off x="0" y="0"/>
              <a:ext cx="11377070" cy="2294684"/>
              <a:chOff x="0" y="0"/>
              <a:chExt cx="2026004" cy="408632"/>
            </a:xfrm>
          </p:grpSpPr>
          <p:sp>
            <p:nvSpPr>
              <p:cNvPr name="Freeform 5" id="5"/>
              <p:cNvSpPr/>
              <p:nvPr/>
            </p:nvSpPr>
            <p:spPr>
              <a:xfrm flipH="false" flipV="false" rot="0">
                <a:off x="0" y="0"/>
                <a:ext cx="2017427" cy="408632"/>
              </a:xfrm>
              <a:custGeom>
                <a:avLst/>
                <a:gdLst/>
                <a:ahLst/>
                <a:cxnLst/>
                <a:rect r="r" b="b" t="t" l="l"/>
                <a:pathLst>
                  <a:path h="408632" w="2017427">
                    <a:moveTo>
                      <a:pt x="1795584" y="0"/>
                    </a:moveTo>
                    <a:lnTo>
                      <a:pt x="27219" y="0"/>
                    </a:lnTo>
                    <a:cubicBezTo>
                      <a:pt x="20000" y="0"/>
                      <a:pt x="13077" y="2868"/>
                      <a:pt x="7972" y="7972"/>
                    </a:cubicBezTo>
                    <a:cubicBezTo>
                      <a:pt x="2868" y="13077"/>
                      <a:pt x="0" y="20000"/>
                      <a:pt x="0" y="27219"/>
                    </a:cubicBezTo>
                    <a:lnTo>
                      <a:pt x="0" y="381413"/>
                    </a:lnTo>
                    <a:cubicBezTo>
                      <a:pt x="0" y="388632"/>
                      <a:pt x="2868" y="395555"/>
                      <a:pt x="7972" y="400660"/>
                    </a:cubicBezTo>
                    <a:cubicBezTo>
                      <a:pt x="13077" y="405765"/>
                      <a:pt x="20000" y="408632"/>
                      <a:pt x="27219" y="408632"/>
                    </a:cubicBezTo>
                    <a:lnTo>
                      <a:pt x="1795584" y="408632"/>
                    </a:lnTo>
                    <a:cubicBezTo>
                      <a:pt x="1813008" y="408632"/>
                      <a:pt x="1829712" y="401686"/>
                      <a:pt x="1841998" y="389333"/>
                    </a:cubicBezTo>
                    <a:lnTo>
                      <a:pt x="2006810" y="223616"/>
                    </a:lnTo>
                    <a:cubicBezTo>
                      <a:pt x="2017427" y="212940"/>
                      <a:pt x="2017427" y="195693"/>
                      <a:pt x="2006810" y="185017"/>
                    </a:cubicBezTo>
                    <a:lnTo>
                      <a:pt x="1841998" y="19300"/>
                    </a:lnTo>
                    <a:cubicBezTo>
                      <a:pt x="1829712" y="6946"/>
                      <a:pt x="1813008" y="0"/>
                      <a:pt x="1795584" y="0"/>
                    </a:cubicBezTo>
                    <a:close/>
                  </a:path>
                </a:pathLst>
              </a:custGeom>
              <a:solidFill>
                <a:srgbClr val="92C6FF"/>
              </a:solidFill>
              <a:ln w="38100" cap="rnd">
                <a:solidFill>
                  <a:srgbClr val="000000"/>
                </a:solidFill>
                <a:prstDash val="solid"/>
                <a:round/>
              </a:ln>
            </p:spPr>
          </p:sp>
          <p:sp>
            <p:nvSpPr>
              <p:cNvPr name="TextBox 6" id="6"/>
              <p:cNvSpPr txBox="true"/>
              <p:nvPr/>
            </p:nvSpPr>
            <p:spPr>
              <a:xfrm>
                <a:off x="0" y="-38100"/>
                <a:ext cx="1911704" cy="446732"/>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715495" y="546209"/>
              <a:ext cx="9946079" cy="1107017"/>
            </a:xfrm>
            <a:prstGeom prst="rect">
              <a:avLst/>
            </a:prstGeom>
          </p:spPr>
          <p:txBody>
            <a:bodyPr anchor="t" rtlCol="false" tIns="0" lIns="0" bIns="0" rIns="0">
              <a:spAutoFit/>
            </a:bodyPr>
            <a:lstStyle/>
            <a:p>
              <a:pPr algn="ctr">
                <a:lnSpc>
                  <a:spcPts val="7000"/>
                </a:lnSpc>
              </a:pPr>
              <a:r>
                <a:rPr lang="en-US" sz="5000">
                  <a:solidFill>
                    <a:srgbClr val="000000"/>
                  </a:solidFill>
                  <a:latin typeface="Paytone One"/>
                  <a:ea typeface="Paytone One"/>
                  <a:cs typeface="Paytone One"/>
                  <a:sym typeface="Paytone One"/>
                </a:rPr>
                <a:t>App lập lịch</a:t>
              </a:r>
            </a:p>
          </p:txBody>
        </p:sp>
      </p:grpSp>
      <p:sp>
        <p:nvSpPr>
          <p:cNvPr name="Freeform 8" id="8"/>
          <p:cNvSpPr/>
          <p:nvPr/>
        </p:nvSpPr>
        <p:spPr>
          <a:xfrm flipH="false" flipV="false" rot="0">
            <a:off x="9798168" y="6531066"/>
            <a:ext cx="4778477" cy="4778477"/>
          </a:xfrm>
          <a:custGeom>
            <a:avLst/>
            <a:gdLst/>
            <a:ahLst/>
            <a:cxnLst/>
            <a:rect r="r" b="b" t="t" l="l"/>
            <a:pathLst>
              <a:path h="4778477" w="4778477">
                <a:moveTo>
                  <a:pt x="0" y="0"/>
                </a:moveTo>
                <a:lnTo>
                  <a:pt x="4778477" y="0"/>
                </a:lnTo>
                <a:lnTo>
                  <a:pt x="4778477" y="4778477"/>
                </a:lnTo>
                <a:lnTo>
                  <a:pt x="0" y="4778477"/>
                </a:lnTo>
                <a:lnTo>
                  <a:pt x="0" y="0"/>
                </a:lnTo>
                <a:close/>
              </a:path>
            </a:pathLst>
          </a:custGeom>
          <a:blipFill>
            <a:blip r:embed="rId3"/>
            <a:stretch>
              <a:fillRect l="0" t="0" r="0" b="0"/>
            </a:stretch>
          </a:blipFill>
        </p:spPr>
      </p:sp>
      <p:sp>
        <p:nvSpPr>
          <p:cNvPr name="TextBox 9" id="9"/>
          <p:cNvSpPr txBox="true"/>
          <p:nvPr/>
        </p:nvSpPr>
        <p:spPr>
          <a:xfrm rot="0">
            <a:off x="370562" y="2901002"/>
            <a:ext cx="17301281" cy="4930775"/>
          </a:xfrm>
          <a:prstGeom prst="rect">
            <a:avLst/>
          </a:prstGeom>
        </p:spPr>
        <p:txBody>
          <a:bodyPr anchor="t" rtlCol="false" tIns="0" lIns="0" bIns="0" rIns="0">
            <a:spAutoFit/>
          </a:bodyPr>
          <a:lstStyle/>
          <a:p>
            <a:pPr algn="l" marL="755649" indent="-377824" lvl="1">
              <a:lnSpc>
                <a:spcPts val="4899"/>
              </a:lnSpc>
              <a:buFont typeface="Arial"/>
              <a:buChar char="•"/>
            </a:pPr>
            <a:r>
              <a:rPr lang="en-US" sz="3499">
                <a:solidFill>
                  <a:srgbClr val="000000"/>
                </a:solidFill>
                <a:latin typeface="Rokkitt"/>
                <a:ea typeface="Rokkitt"/>
                <a:cs typeface="Rokkitt"/>
                <a:sym typeface="Rokkitt"/>
              </a:rPr>
              <a:t>Ứng dụng sẽ cho phép người dùng nhập danh sách các tiến trình cần xử lý và thông tin tiến trình</a:t>
            </a:r>
          </a:p>
          <a:p>
            <a:pPr algn="l" marL="755649" indent="-377824" lvl="1">
              <a:lnSpc>
                <a:spcPts val="4899"/>
              </a:lnSpc>
              <a:buFont typeface="Arial"/>
              <a:buChar char="•"/>
            </a:pPr>
            <a:r>
              <a:rPr lang="en-US" sz="3499">
                <a:solidFill>
                  <a:srgbClr val="000000"/>
                </a:solidFill>
                <a:latin typeface="Rokkitt"/>
                <a:ea typeface="Rokkitt"/>
                <a:cs typeface="Rokkitt"/>
                <a:sym typeface="Rokkitt"/>
              </a:rPr>
              <a:t>Ứng dụng sẽ sắp xếp các tiến trình theo thứ tự</a:t>
            </a:r>
          </a:p>
          <a:p>
            <a:pPr algn="l" marL="755649" indent="-377824" lvl="1">
              <a:lnSpc>
                <a:spcPts val="4899"/>
              </a:lnSpc>
              <a:buFont typeface="Arial"/>
              <a:buChar char="•"/>
            </a:pPr>
            <a:r>
              <a:rPr lang="en-US" sz="3499">
                <a:solidFill>
                  <a:srgbClr val="000000"/>
                </a:solidFill>
                <a:latin typeface="Rokkitt"/>
                <a:ea typeface="Rokkitt"/>
                <a:cs typeface="Rokkitt"/>
                <a:sym typeface="Rokkitt"/>
              </a:rPr>
              <a:t>Khi một tiến trình bắt đầu thực thi, các tiến trình khác phải chờ cho đến khi tiến trình đó hoàn thành</a:t>
            </a:r>
          </a:p>
          <a:p>
            <a:pPr algn="l" marL="755649" indent="-377824" lvl="1">
              <a:lnSpc>
                <a:spcPts val="4899"/>
              </a:lnSpc>
              <a:buFont typeface="Arial"/>
              <a:buChar char="•"/>
            </a:pPr>
            <a:r>
              <a:rPr lang="en-US" sz="3499">
                <a:solidFill>
                  <a:srgbClr val="000000"/>
                </a:solidFill>
                <a:latin typeface="Rokkitt"/>
                <a:ea typeface="Rokkitt"/>
                <a:cs typeface="Rokkitt"/>
                <a:sym typeface="Rokkitt"/>
              </a:rPr>
              <a:t>Ứng dụng sẽ hiển thị hàng đợi tiến trình và cập nhật thứ tự khi mỗi tiến trình được xử lý</a:t>
            </a:r>
          </a:p>
          <a:p>
            <a:pPr algn="l" marL="755649" indent="-377824" lvl="1">
              <a:lnSpc>
                <a:spcPts val="4899"/>
              </a:lnSpc>
              <a:buFont typeface="Arial"/>
              <a:buChar char="•"/>
            </a:pPr>
            <a:r>
              <a:rPr lang="en-US" sz="3499">
                <a:solidFill>
                  <a:srgbClr val="000000"/>
                </a:solidFill>
                <a:latin typeface="Rokkitt"/>
                <a:ea typeface="Rokkitt"/>
                <a:cs typeface="Rokkitt"/>
                <a:sym typeface="Rokkitt"/>
              </a:rPr>
              <a:t>Kết quả cuối cùng sẽ là thời gian hoàn thành của mỗi tiến trình cùng với thời gian chờ và thời gian quay vòng.</a:t>
            </a:r>
          </a:p>
        </p:txBody>
      </p:sp>
      <p:sp>
        <p:nvSpPr>
          <p:cNvPr name="TextBox 10" id="10"/>
          <p:cNvSpPr txBox="true"/>
          <p:nvPr/>
        </p:nvSpPr>
        <p:spPr>
          <a:xfrm rot="0">
            <a:off x="1028700" y="1973902"/>
            <a:ext cx="2366642" cy="669925"/>
          </a:xfrm>
          <a:prstGeom prst="rect">
            <a:avLst/>
          </a:prstGeom>
        </p:spPr>
        <p:txBody>
          <a:bodyPr anchor="t" rtlCol="false" tIns="0" lIns="0" bIns="0" rIns="0">
            <a:spAutoFit/>
          </a:bodyPr>
          <a:lstStyle/>
          <a:p>
            <a:pPr algn="ctr">
              <a:lnSpc>
                <a:spcPts val="5599"/>
              </a:lnSpc>
            </a:pPr>
            <a:r>
              <a:rPr lang="en-US" sz="3999">
                <a:solidFill>
                  <a:srgbClr val="000000"/>
                </a:solidFill>
                <a:latin typeface="Paytone One"/>
                <a:ea typeface="Paytone One"/>
                <a:cs typeface="Paytone One"/>
                <a:sym typeface="Paytone One"/>
              </a:rPr>
              <a:t>Ý tưởng</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8532802" cy="1721013"/>
            <a:chOff x="0" y="0"/>
            <a:chExt cx="11377070" cy="2294684"/>
          </a:xfrm>
        </p:grpSpPr>
        <p:grpSp>
          <p:nvGrpSpPr>
            <p:cNvPr name="Group 4" id="4"/>
            <p:cNvGrpSpPr/>
            <p:nvPr/>
          </p:nvGrpSpPr>
          <p:grpSpPr>
            <a:xfrm rot="0">
              <a:off x="0" y="0"/>
              <a:ext cx="11377070" cy="2294684"/>
              <a:chOff x="0" y="0"/>
              <a:chExt cx="2026004" cy="408632"/>
            </a:xfrm>
          </p:grpSpPr>
          <p:sp>
            <p:nvSpPr>
              <p:cNvPr name="Freeform 5" id="5"/>
              <p:cNvSpPr/>
              <p:nvPr/>
            </p:nvSpPr>
            <p:spPr>
              <a:xfrm flipH="false" flipV="false" rot="0">
                <a:off x="0" y="0"/>
                <a:ext cx="2017427" cy="408632"/>
              </a:xfrm>
              <a:custGeom>
                <a:avLst/>
                <a:gdLst/>
                <a:ahLst/>
                <a:cxnLst/>
                <a:rect r="r" b="b" t="t" l="l"/>
                <a:pathLst>
                  <a:path h="408632" w="2017427">
                    <a:moveTo>
                      <a:pt x="1795584" y="0"/>
                    </a:moveTo>
                    <a:lnTo>
                      <a:pt x="27219" y="0"/>
                    </a:lnTo>
                    <a:cubicBezTo>
                      <a:pt x="20000" y="0"/>
                      <a:pt x="13077" y="2868"/>
                      <a:pt x="7972" y="7972"/>
                    </a:cubicBezTo>
                    <a:cubicBezTo>
                      <a:pt x="2868" y="13077"/>
                      <a:pt x="0" y="20000"/>
                      <a:pt x="0" y="27219"/>
                    </a:cubicBezTo>
                    <a:lnTo>
                      <a:pt x="0" y="381413"/>
                    </a:lnTo>
                    <a:cubicBezTo>
                      <a:pt x="0" y="388632"/>
                      <a:pt x="2868" y="395555"/>
                      <a:pt x="7972" y="400660"/>
                    </a:cubicBezTo>
                    <a:cubicBezTo>
                      <a:pt x="13077" y="405765"/>
                      <a:pt x="20000" y="408632"/>
                      <a:pt x="27219" y="408632"/>
                    </a:cubicBezTo>
                    <a:lnTo>
                      <a:pt x="1795584" y="408632"/>
                    </a:lnTo>
                    <a:cubicBezTo>
                      <a:pt x="1813008" y="408632"/>
                      <a:pt x="1829712" y="401686"/>
                      <a:pt x="1841998" y="389333"/>
                    </a:cubicBezTo>
                    <a:lnTo>
                      <a:pt x="2006810" y="223616"/>
                    </a:lnTo>
                    <a:cubicBezTo>
                      <a:pt x="2017427" y="212940"/>
                      <a:pt x="2017427" y="195693"/>
                      <a:pt x="2006810" y="185017"/>
                    </a:cubicBezTo>
                    <a:lnTo>
                      <a:pt x="1841998" y="19300"/>
                    </a:lnTo>
                    <a:cubicBezTo>
                      <a:pt x="1829712" y="6946"/>
                      <a:pt x="1813008" y="0"/>
                      <a:pt x="1795584" y="0"/>
                    </a:cubicBezTo>
                    <a:close/>
                  </a:path>
                </a:pathLst>
              </a:custGeom>
              <a:solidFill>
                <a:srgbClr val="92C6FF"/>
              </a:solidFill>
              <a:ln w="38100" cap="rnd">
                <a:solidFill>
                  <a:srgbClr val="000000"/>
                </a:solidFill>
                <a:prstDash val="solid"/>
                <a:round/>
              </a:ln>
            </p:spPr>
          </p:sp>
          <p:sp>
            <p:nvSpPr>
              <p:cNvPr name="TextBox 6" id="6"/>
              <p:cNvSpPr txBox="true"/>
              <p:nvPr/>
            </p:nvSpPr>
            <p:spPr>
              <a:xfrm>
                <a:off x="0" y="-38100"/>
                <a:ext cx="1911704" cy="446732"/>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715495" y="546209"/>
              <a:ext cx="9946079" cy="1107017"/>
            </a:xfrm>
            <a:prstGeom prst="rect">
              <a:avLst/>
            </a:prstGeom>
          </p:spPr>
          <p:txBody>
            <a:bodyPr anchor="t" rtlCol="false" tIns="0" lIns="0" bIns="0" rIns="0">
              <a:spAutoFit/>
            </a:bodyPr>
            <a:lstStyle/>
            <a:p>
              <a:pPr algn="ctr">
                <a:lnSpc>
                  <a:spcPts val="7000"/>
                </a:lnSpc>
              </a:pPr>
              <a:r>
                <a:rPr lang="en-US" sz="5000">
                  <a:solidFill>
                    <a:srgbClr val="000000"/>
                  </a:solidFill>
                  <a:latin typeface="Paytone One"/>
                  <a:ea typeface="Paytone One"/>
                  <a:cs typeface="Paytone One"/>
                  <a:sym typeface="Paytone One"/>
                </a:rPr>
                <a:t>App lập lịch</a:t>
              </a:r>
            </a:p>
          </p:txBody>
        </p:sp>
      </p:grpSp>
      <p:sp>
        <p:nvSpPr>
          <p:cNvPr name="Freeform 8" id="8"/>
          <p:cNvSpPr/>
          <p:nvPr/>
        </p:nvSpPr>
        <p:spPr>
          <a:xfrm flipH="false" flipV="false" rot="0">
            <a:off x="10917742" y="860507"/>
            <a:ext cx="7034550" cy="7034550"/>
          </a:xfrm>
          <a:custGeom>
            <a:avLst/>
            <a:gdLst/>
            <a:ahLst/>
            <a:cxnLst/>
            <a:rect r="r" b="b" t="t" l="l"/>
            <a:pathLst>
              <a:path h="7034550" w="7034550">
                <a:moveTo>
                  <a:pt x="0" y="0"/>
                </a:moveTo>
                <a:lnTo>
                  <a:pt x="7034550" y="0"/>
                </a:lnTo>
                <a:lnTo>
                  <a:pt x="7034550" y="7034550"/>
                </a:lnTo>
                <a:lnTo>
                  <a:pt x="0" y="7034550"/>
                </a:lnTo>
                <a:lnTo>
                  <a:pt x="0" y="0"/>
                </a:lnTo>
                <a:close/>
              </a:path>
            </a:pathLst>
          </a:custGeom>
          <a:blipFill>
            <a:blip r:embed="rId3"/>
            <a:stretch>
              <a:fillRect l="0" t="0" r="0" b="0"/>
            </a:stretch>
          </a:blipFill>
        </p:spPr>
      </p:sp>
      <p:sp>
        <p:nvSpPr>
          <p:cNvPr name="Freeform 9" id="9"/>
          <p:cNvSpPr/>
          <p:nvPr/>
        </p:nvSpPr>
        <p:spPr>
          <a:xfrm flipH="false" flipV="false" rot="0">
            <a:off x="7779550" y="6487556"/>
            <a:ext cx="3654750" cy="3654750"/>
          </a:xfrm>
          <a:custGeom>
            <a:avLst/>
            <a:gdLst/>
            <a:ahLst/>
            <a:cxnLst/>
            <a:rect r="r" b="b" t="t" l="l"/>
            <a:pathLst>
              <a:path h="3654750" w="3654750">
                <a:moveTo>
                  <a:pt x="0" y="0"/>
                </a:moveTo>
                <a:lnTo>
                  <a:pt x="3654750" y="0"/>
                </a:lnTo>
                <a:lnTo>
                  <a:pt x="3654750" y="3654750"/>
                </a:lnTo>
                <a:lnTo>
                  <a:pt x="0" y="3654750"/>
                </a:lnTo>
                <a:lnTo>
                  <a:pt x="0" y="0"/>
                </a:lnTo>
                <a:close/>
              </a:path>
            </a:pathLst>
          </a:custGeom>
          <a:blipFill>
            <a:blip r:embed="rId4"/>
            <a:stretch>
              <a:fillRect l="0" t="0" r="0" b="0"/>
            </a:stretch>
          </a:blipFill>
        </p:spPr>
      </p:sp>
      <p:sp>
        <p:nvSpPr>
          <p:cNvPr name="TextBox 10" id="10"/>
          <p:cNvSpPr txBox="true"/>
          <p:nvPr/>
        </p:nvSpPr>
        <p:spPr>
          <a:xfrm rot="0">
            <a:off x="1028700" y="2312275"/>
            <a:ext cx="5631402" cy="669925"/>
          </a:xfrm>
          <a:prstGeom prst="rect">
            <a:avLst/>
          </a:prstGeom>
        </p:spPr>
        <p:txBody>
          <a:bodyPr anchor="t" rtlCol="false" tIns="0" lIns="0" bIns="0" rIns="0">
            <a:spAutoFit/>
          </a:bodyPr>
          <a:lstStyle/>
          <a:p>
            <a:pPr algn="ctr">
              <a:lnSpc>
                <a:spcPts val="5599"/>
              </a:lnSpc>
            </a:pPr>
            <a:r>
              <a:rPr lang="en-US" sz="3999">
                <a:solidFill>
                  <a:srgbClr val="000000"/>
                </a:solidFill>
                <a:latin typeface="Paytone One"/>
                <a:ea typeface="Paytone One"/>
                <a:cs typeface="Paytone One"/>
                <a:sym typeface="Paytone One"/>
              </a:rPr>
              <a:t>Chức năng</a:t>
            </a:r>
          </a:p>
        </p:txBody>
      </p:sp>
      <p:sp>
        <p:nvSpPr>
          <p:cNvPr name="TextBox 11" id="11"/>
          <p:cNvSpPr txBox="true"/>
          <p:nvPr/>
        </p:nvSpPr>
        <p:spPr>
          <a:xfrm rot="0">
            <a:off x="1028700" y="3573462"/>
            <a:ext cx="9021812" cy="3073400"/>
          </a:xfrm>
          <a:prstGeom prst="rect">
            <a:avLst/>
          </a:prstGeom>
        </p:spPr>
        <p:txBody>
          <a:bodyPr anchor="t" rtlCol="false" tIns="0" lIns="0" bIns="0" rIns="0">
            <a:spAutoFit/>
          </a:bodyPr>
          <a:lstStyle/>
          <a:p>
            <a:pPr algn="l" marL="755649" indent="-377824" lvl="1">
              <a:lnSpc>
                <a:spcPts val="4899"/>
              </a:lnSpc>
              <a:buFont typeface="Arial"/>
              <a:buChar char="•"/>
            </a:pPr>
            <a:r>
              <a:rPr lang="en-US" sz="3499">
                <a:solidFill>
                  <a:srgbClr val="000000"/>
                </a:solidFill>
                <a:latin typeface="Rokkitt"/>
                <a:ea typeface="Rokkitt"/>
                <a:cs typeface="Rokkitt"/>
                <a:sym typeface="Rokkitt"/>
              </a:rPr>
              <a:t>Khởi tạo giao diện người dùng (UI)</a:t>
            </a:r>
          </a:p>
          <a:p>
            <a:pPr algn="l" marL="755649" indent="-377824" lvl="1">
              <a:lnSpc>
                <a:spcPts val="4899"/>
              </a:lnSpc>
              <a:buFont typeface="Arial"/>
              <a:buChar char="•"/>
            </a:pPr>
            <a:r>
              <a:rPr lang="en-US" sz="3499">
                <a:solidFill>
                  <a:srgbClr val="000000"/>
                </a:solidFill>
                <a:latin typeface="Rokkitt"/>
                <a:ea typeface="Rokkitt"/>
                <a:cs typeface="Rokkitt"/>
                <a:sym typeface="Rokkitt"/>
              </a:rPr>
              <a:t>Thêm sự kiện</a:t>
            </a:r>
          </a:p>
          <a:p>
            <a:pPr algn="l" marL="755649" indent="-377824" lvl="1">
              <a:lnSpc>
                <a:spcPts val="4899"/>
              </a:lnSpc>
              <a:buFont typeface="Arial"/>
              <a:buChar char="•"/>
            </a:pPr>
            <a:r>
              <a:rPr lang="en-US" sz="3499">
                <a:solidFill>
                  <a:srgbClr val="000000"/>
                </a:solidFill>
                <a:latin typeface="Rokkitt"/>
                <a:ea typeface="Rokkitt"/>
                <a:cs typeface="Rokkitt"/>
                <a:sym typeface="Rokkitt"/>
              </a:rPr>
              <a:t>Danh sách và tìm kiếm sự kiện</a:t>
            </a:r>
          </a:p>
          <a:p>
            <a:pPr algn="l" marL="755649" indent="-377824" lvl="1">
              <a:lnSpc>
                <a:spcPts val="4899"/>
              </a:lnSpc>
              <a:buFont typeface="Arial"/>
              <a:buChar char="•"/>
            </a:pPr>
            <a:r>
              <a:rPr lang="en-US" sz="3499">
                <a:solidFill>
                  <a:srgbClr val="000000"/>
                </a:solidFill>
                <a:latin typeface="Rokkitt"/>
                <a:ea typeface="Rokkitt"/>
                <a:cs typeface="Rokkitt"/>
                <a:sym typeface="Rokkitt"/>
              </a:rPr>
              <a:t>Kiểm tra nhắc nhở sự kiện (luồng song song)</a:t>
            </a:r>
          </a:p>
          <a:p>
            <a:pPr algn="l" marL="755649" indent="-377824" lvl="1">
              <a:lnSpc>
                <a:spcPts val="4899"/>
              </a:lnSpc>
              <a:buFont typeface="Arial"/>
              <a:buChar char="•"/>
            </a:pPr>
            <a:r>
              <a:rPr lang="en-US" sz="3499">
                <a:solidFill>
                  <a:srgbClr val="000000"/>
                </a:solidFill>
                <a:latin typeface="Rokkitt"/>
                <a:ea typeface="Rokkitt"/>
                <a:cs typeface="Rokkitt"/>
                <a:sym typeface="Rokkitt"/>
              </a:rPr>
              <a:t>Tạo khay hệ thống (System Tray)</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8532802" cy="1721013"/>
            <a:chOff x="0" y="0"/>
            <a:chExt cx="11377070" cy="2294684"/>
          </a:xfrm>
        </p:grpSpPr>
        <p:grpSp>
          <p:nvGrpSpPr>
            <p:cNvPr name="Group 4" id="4"/>
            <p:cNvGrpSpPr/>
            <p:nvPr/>
          </p:nvGrpSpPr>
          <p:grpSpPr>
            <a:xfrm rot="0">
              <a:off x="0" y="0"/>
              <a:ext cx="11377070" cy="2294684"/>
              <a:chOff x="0" y="0"/>
              <a:chExt cx="2026004" cy="408632"/>
            </a:xfrm>
          </p:grpSpPr>
          <p:sp>
            <p:nvSpPr>
              <p:cNvPr name="Freeform 5" id="5"/>
              <p:cNvSpPr/>
              <p:nvPr/>
            </p:nvSpPr>
            <p:spPr>
              <a:xfrm flipH="false" flipV="false" rot="0">
                <a:off x="0" y="0"/>
                <a:ext cx="2017427" cy="408632"/>
              </a:xfrm>
              <a:custGeom>
                <a:avLst/>
                <a:gdLst/>
                <a:ahLst/>
                <a:cxnLst/>
                <a:rect r="r" b="b" t="t" l="l"/>
                <a:pathLst>
                  <a:path h="408632" w="2017427">
                    <a:moveTo>
                      <a:pt x="1795584" y="0"/>
                    </a:moveTo>
                    <a:lnTo>
                      <a:pt x="27219" y="0"/>
                    </a:lnTo>
                    <a:cubicBezTo>
                      <a:pt x="20000" y="0"/>
                      <a:pt x="13077" y="2868"/>
                      <a:pt x="7972" y="7972"/>
                    </a:cubicBezTo>
                    <a:cubicBezTo>
                      <a:pt x="2868" y="13077"/>
                      <a:pt x="0" y="20000"/>
                      <a:pt x="0" y="27219"/>
                    </a:cubicBezTo>
                    <a:lnTo>
                      <a:pt x="0" y="381413"/>
                    </a:lnTo>
                    <a:cubicBezTo>
                      <a:pt x="0" y="388632"/>
                      <a:pt x="2868" y="395555"/>
                      <a:pt x="7972" y="400660"/>
                    </a:cubicBezTo>
                    <a:cubicBezTo>
                      <a:pt x="13077" y="405765"/>
                      <a:pt x="20000" y="408632"/>
                      <a:pt x="27219" y="408632"/>
                    </a:cubicBezTo>
                    <a:lnTo>
                      <a:pt x="1795584" y="408632"/>
                    </a:lnTo>
                    <a:cubicBezTo>
                      <a:pt x="1813008" y="408632"/>
                      <a:pt x="1829712" y="401686"/>
                      <a:pt x="1841998" y="389333"/>
                    </a:cubicBezTo>
                    <a:lnTo>
                      <a:pt x="2006810" y="223616"/>
                    </a:lnTo>
                    <a:cubicBezTo>
                      <a:pt x="2017427" y="212940"/>
                      <a:pt x="2017427" y="195693"/>
                      <a:pt x="2006810" y="185017"/>
                    </a:cubicBezTo>
                    <a:lnTo>
                      <a:pt x="1841998" y="19300"/>
                    </a:lnTo>
                    <a:cubicBezTo>
                      <a:pt x="1829712" y="6946"/>
                      <a:pt x="1813008" y="0"/>
                      <a:pt x="1795584" y="0"/>
                    </a:cubicBezTo>
                    <a:close/>
                  </a:path>
                </a:pathLst>
              </a:custGeom>
              <a:solidFill>
                <a:srgbClr val="92C6FF"/>
              </a:solidFill>
              <a:ln w="38100" cap="rnd">
                <a:solidFill>
                  <a:srgbClr val="000000"/>
                </a:solidFill>
                <a:prstDash val="solid"/>
                <a:round/>
              </a:ln>
            </p:spPr>
          </p:sp>
          <p:sp>
            <p:nvSpPr>
              <p:cNvPr name="TextBox 6" id="6"/>
              <p:cNvSpPr txBox="true"/>
              <p:nvPr/>
            </p:nvSpPr>
            <p:spPr>
              <a:xfrm>
                <a:off x="0" y="-38100"/>
                <a:ext cx="1911704" cy="446732"/>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715495" y="546209"/>
              <a:ext cx="9946079" cy="1107017"/>
            </a:xfrm>
            <a:prstGeom prst="rect">
              <a:avLst/>
            </a:prstGeom>
          </p:spPr>
          <p:txBody>
            <a:bodyPr anchor="t" rtlCol="false" tIns="0" lIns="0" bIns="0" rIns="0">
              <a:spAutoFit/>
            </a:bodyPr>
            <a:lstStyle/>
            <a:p>
              <a:pPr algn="ctr">
                <a:lnSpc>
                  <a:spcPts val="7000"/>
                </a:lnSpc>
              </a:pPr>
              <a:r>
                <a:rPr lang="en-US" sz="5000">
                  <a:solidFill>
                    <a:srgbClr val="000000"/>
                  </a:solidFill>
                  <a:latin typeface="Paytone One"/>
                  <a:ea typeface="Paytone One"/>
                  <a:cs typeface="Paytone One"/>
                  <a:sym typeface="Paytone One"/>
                </a:rPr>
                <a:t>App lập lịch</a:t>
              </a:r>
            </a:p>
          </p:txBody>
        </p:sp>
      </p:grpSp>
      <p:sp>
        <p:nvSpPr>
          <p:cNvPr name="Freeform 8" id="8"/>
          <p:cNvSpPr/>
          <p:nvPr/>
        </p:nvSpPr>
        <p:spPr>
          <a:xfrm flipH="false" flipV="false" rot="0">
            <a:off x="2803517" y="2173837"/>
            <a:ext cx="12680967" cy="7481770"/>
          </a:xfrm>
          <a:custGeom>
            <a:avLst/>
            <a:gdLst/>
            <a:ahLst/>
            <a:cxnLst/>
            <a:rect r="r" b="b" t="t" l="l"/>
            <a:pathLst>
              <a:path h="7481770" w="12680967">
                <a:moveTo>
                  <a:pt x="0" y="0"/>
                </a:moveTo>
                <a:lnTo>
                  <a:pt x="12680966" y="0"/>
                </a:lnTo>
                <a:lnTo>
                  <a:pt x="12680966" y="7481771"/>
                </a:lnTo>
                <a:lnTo>
                  <a:pt x="0" y="7481771"/>
                </a:lnTo>
                <a:lnTo>
                  <a:pt x="0" y="0"/>
                </a:lnTo>
                <a:close/>
              </a:path>
            </a:pathLst>
          </a:custGeom>
          <a:blipFill>
            <a:blip r:embed="rId3"/>
            <a:stretch>
              <a:fillRect l="0" t="0" r="0" b="0"/>
            </a:stretch>
          </a:blipFill>
          <a:ln w="38100" cap="rnd">
            <a:solidFill>
              <a:srgbClr val="000000"/>
            </a:solidFill>
            <a:prstDash val="solid"/>
            <a:round/>
          </a:ln>
        </p:spPr>
      </p:sp>
      <p:sp>
        <p:nvSpPr>
          <p:cNvPr name="TextBox 9" id="9"/>
          <p:cNvSpPr txBox="true"/>
          <p:nvPr/>
        </p:nvSpPr>
        <p:spPr>
          <a:xfrm rot="0">
            <a:off x="8312812" y="1352713"/>
            <a:ext cx="6252364" cy="669925"/>
          </a:xfrm>
          <a:prstGeom prst="rect">
            <a:avLst/>
          </a:prstGeom>
        </p:spPr>
        <p:txBody>
          <a:bodyPr anchor="t" rtlCol="false" tIns="0" lIns="0" bIns="0" rIns="0">
            <a:spAutoFit/>
          </a:bodyPr>
          <a:lstStyle/>
          <a:p>
            <a:pPr algn="ctr">
              <a:lnSpc>
                <a:spcPts val="5599"/>
              </a:lnSpc>
            </a:pPr>
            <a:r>
              <a:rPr lang="en-US" sz="3999">
                <a:solidFill>
                  <a:srgbClr val="000000"/>
                </a:solidFill>
                <a:latin typeface="Paytone One"/>
                <a:ea typeface="Paytone One"/>
                <a:cs typeface="Paytone One"/>
                <a:sym typeface="Paytone One"/>
              </a:rPr>
              <a:t>Lưu đồ thuật toán app</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8532802" cy="1721013"/>
            <a:chOff x="0" y="0"/>
            <a:chExt cx="11377070" cy="2294684"/>
          </a:xfrm>
        </p:grpSpPr>
        <p:grpSp>
          <p:nvGrpSpPr>
            <p:cNvPr name="Group 4" id="4"/>
            <p:cNvGrpSpPr/>
            <p:nvPr/>
          </p:nvGrpSpPr>
          <p:grpSpPr>
            <a:xfrm rot="0">
              <a:off x="0" y="0"/>
              <a:ext cx="11377070" cy="2294684"/>
              <a:chOff x="0" y="0"/>
              <a:chExt cx="2026004" cy="408632"/>
            </a:xfrm>
          </p:grpSpPr>
          <p:sp>
            <p:nvSpPr>
              <p:cNvPr name="Freeform 5" id="5"/>
              <p:cNvSpPr/>
              <p:nvPr/>
            </p:nvSpPr>
            <p:spPr>
              <a:xfrm flipH="false" flipV="false" rot="0">
                <a:off x="0" y="0"/>
                <a:ext cx="2017427" cy="408632"/>
              </a:xfrm>
              <a:custGeom>
                <a:avLst/>
                <a:gdLst/>
                <a:ahLst/>
                <a:cxnLst/>
                <a:rect r="r" b="b" t="t" l="l"/>
                <a:pathLst>
                  <a:path h="408632" w="2017427">
                    <a:moveTo>
                      <a:pt x="1795584" y="0"/>
                    </a:moveTo>
                    <a:lnTo>
                      <a:pt x="27219" y="0"/>
                    </a:lnTo>
                    <a:cubicBezTo>
                      <a:pt x="20000" y="0"/>
                      <a:pt x="13077" y="2868"/>
                      <a:pt x="7972" y="7972"/>
                    </a:cubicBezTo>
                    <a:cubicBezTo>
                      <a:pt x="2868" y="13077"/>
                      <a:pt x="0" y="20000"/>
                      <a:pt x="0" y="27219"/>
                    </a:cubicBezTo>
                    <a:lnTo>
                      <a:pt x="0" y="381413"/>
                    </a:lnTo>
                    <a:cubicBezTo>
                      <a:pt x="0" y="388632"/>
                      <a:pt x="2868" y="395555"/>
                      <a:pt x="7972" y="400660"/>
                    </a:cubicBezTo>
                    <a:cubicBezTo>
                      <a:pt x="13077" y="405765"/>
                      <a:pt x="20000" y="408632"/>
                      <a:pt x="27219" y="408632"/>
                    </a:cubicBezTo>
                    <a:lnTo>
                      <a:pt x="1795584" y="408632"/>
                    </a:lnTo>
                    <a:cubicBezTo>
                      <a:pt x="1813008" y="408632"/>
                      <a:pt x="1829712" y="401686"/>
                      <a:pt x="1841998" y="389333"/>
                    </a:cubicBezTo>
                    <a:lnTo>
                      <a:pt x="2006810" y="223616"/>
                    </a:lnTo>
                    <a:cubicBezTo>
                      <a:pt x="2017427" y="212940"/>
                      <a:pt x="2017427" y="195693"/>
                      <a:pt x="2006810" y="185017"/>
                    </a:cubicBezTo>
                    <a:lnTo>
                      <a:pt x="1841998" y="19300"/>
                    </a:lnTo>
                    <a:cubicBezTo>
                      <a:pt x="1829712" y="6946"/>
                      <a:pt x="1813008" y="0"/>
                      <a:pt x="1795584" y="0"/>
                    </a:cubicBezTo>
                    <a:close/>
                  </a:path>
                </a:pathLst>
              </a:custGeom>
              <a:solidFill>
                <a:srgbClr val="92C6FF"/>
              </a:solidFill>
              <a:ln w="38100" cap="rnd">
                <a:solidFill>
                  <a:srgbClr val="000000"/>
                </a:solidFill>
                <a:prstDash val="solid"/>
                <a:round/>
              </a:ln>
            </p:spPr>
          </p:sp>
          <p:sp>
            <p:nvSpPr>
              <p:cNvPr name="TextBox 6" id="6"/>
              <p:cNvSpPr txBox="true"/>
              <p:nvPr/>
            </p:nvSpPr>
            <p:spPr>
              <a:xfrm>
                <a:off x="0" y="-38100"/>
                <a:ext cx="1911704" cy="446732"/>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715495" y="546209"/>
              <a:ext cx="9946079" cy="1107017"/>
            </a:xfrm>
            <a:prstGeom prst="rect">
              <a:avLst/>
            </a:prstGeom>
          </p:spPr>
          <p:txBody>
            <a:bodyPr anchor="t" rtlCol="false" tIns="0" lIns="0" bIns="0" rIns="0">
              <a:spAutoFit/>
            </a:bodyPr>
            <a:lstStyle/>
            <a:p>
              <a:pPr algn="ctr">
                <a:lnSpc>
                  <a:spcPts val="7000"/>
                </a:lnSpc>
              </a:pPr>
              <a:r>
                <a:rPr lang="en-US" sz="5000">
                  <a:solidFill>
                    <a:srgbClr val="000000"/>
                  </a:solidFill>
                  <a:latin typeface="Paytone One"/>
                  <a:ea typeface="Paytone One"/>
                  <a:cs typeface="Paytone One"/>
                  <a:sym typeface="Paytone One"/>
                </a:rPr>
                <a:t>App lập lịch</a:t>
              </a:r>
            </a:p>
          </p:txBody>
        </p:sp>
      </p:grpSp>
      <p:sp>
        <p:nvSpPr>
          <p:cNvPr name="TextBox 8" id="8"/>
          <p:cNvSpPr txBox="true"/>
          <p:nvPr/>
        </p:nvSpPr>
        <p:spPr>
          <a:xfrm rot="0">
            <a:off x="1687711" y="4100304"/>
            <a:ext cx="14912578" cy="1867317"/>
          </a:xfrm>
          <a:prstGeom prst="rect">
            <a:avLst/>
          </a:prstGeom>
        </p:spPr>
        <p:txBody>
          <a:bodyPr anchor="t" rtlCol="false" tIns="0" lIns="0" bIns="0" rIns="0">
            <a:spAutoFit/>
          </a:bodyPr>
          <a:lstStyle/>
          <a:p>
            <a:pPr algn="ctr">
              <a:lnSpc>
                <a:spcPts val="15202"/>
              </a:lnSpc>
              <a:spcBef>
                <a:spcPct val="0"/>
              </a:spcBef>
            </a:pPr>
            <a:r>
              <a:rPr lang="en-US" sz="10858">
                <a:solidFill>
                  <a:srgbClr val="000000"/>
                </a:solidFill>
                <a:latin typeface="Paytone One"/>
                <a:ea typeface="Paytone One"/>
                <a:cs typeface="Paytone One"/>
                <a:sym typeface="Paytone One"/>
              </a:rPr>
              <a:t>Chương trình demo</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pic>
        <p:nvPicPr>
          <p:cNvPr name="Picture 3" id="3"/>
          <p:cNvPicPr>
            <a:picLocks noChangeAspect="true"/>
          </p:cNvPicPr>
          <p:nvPr/>
        </p:nvPicPr>
        <p:blipFill>
          <a:blip r:embed="rId3"/>
          <a:srcRect l="0" t="0" r="0" b="0"/>
          <a:stretch>
            <a:fillRect/>
          </a:stretch>
        </p:blipFill>
        <p:spPr>
          <a:xfrm flipH="false" flipV="false" rot="0">
            <a:off x="2760516" y="1313409"/>
            <a:ext cx="12766969" cy="7660181"/>
          </a:xfrm>
          <a:prstGeom prst="rect">
            <a:avLst/>
          </a:prstGeom>
        </p:spPr>
      </p:pic>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sp>
        <p:nvSpPr>
          <p:cNvPr name="Freeform 3" id="3"/>
          <p:cNvSpPr/>
          <p:nvPr/>
        </p:nvSpPr>
        <p:spPr>
          <a:xfrm flipH="false" flipV="false" rot="0">
            <a:off x="11218962" y="1028700"/>
            <a:ext cx="7454358" cy="7454358"/>
          </a:xfrm>
          <a:custGeom>
            <a:avLst/>
            <a:gdLst/>
            <a:ahLst/>
            <a:cxnLst/>
            <a:rect r="r" b="b" t="t" l="l"/>
            <a:pathLst>
              <a:path h="7454358" w="7454358">
                <a:moveTo>
                  <a:pt x="0" y="0"/>
                </a:moveTo>
                <a:lnTo>
                  <a:pt x="7454358" y="0"/>
                </a:lnTo>
                <a:lnTo>
                  <a:pt x="7454358" y="7454358"/>
                </a:lnTo>
                <a:lnTo>
                  <a:pt x="0" y="7454358"/>
                </a:lnTo>
                <a:lnTo>
                  <a:pt x="0" y="0"/>
                </a:lnTo>
                <a:close/>
              </a:path>
            </a:pathLst>
          </a:custGeom>
          <a:blipFill>
            <a:blip r:embed="rId3"/>
            <a:stretch>
              <a:fillRect l="0" t="0" r="0" b="0"/>
            </a:stretch>
          </a:blipFill>
        </p:spPr>
      </p:sp>
      <p:sp>
        <p:nvSpPr>
          <p:cNvPr name="Freeform 4" id="4"/>
          <p:cNvSpPr/>
          <p:nvPr/>
        </p:nvSpPr>
        <p:spPr>
          <a:xfrm flipH="false" flipV="false" rot="0">
            <a:off x="0" y="189290"/>
            <a:ext cx="2828998" cy="2828998"/>
          </a:xfrm>
          <a:custGeom>
            <a:avLst/>
            <a:gdLst/>
            <a:ahLst/>
            <a:cxnLst/>
            <a:rect r="r" b="b" t="t" l="l"/>
            <a:pathLst>
              <a:path h="2828998" w="2828998">
                <a:moveTo>
                  <a:pt x="0" y="0"/>
                </a:moveTo>
                <a:lnTo>
                  <a:pt x="2828998" y="0"/>
                </a:lnTo>
                <a:lnTo>
                  <a:pt x="2828998" y="2828998"/>
                </a:lnTo>
                <a:lnTo>
                  <a:pt x="0" y="2828998"/>
                </a:lnTo>
                <a:lnTo>
                  <a:pt x="0" y="0"/>
                </a:lnTo>
                <a:close/>
              </a:path>
            </a:pathLst>
          </a:custGeom>
          <a:blipFill>
            <a:blip r:embed="rId4"/>
            <a:stretch>
              <a:fillRect l="0" t="0" r="0" b="0"/>
            </a:stretch>
          </a:blipFill>
        </p:spPr>
      </p:sp>
      <p:grpSp>
        <p:nvGrpSpPr>
          <p:cNvPr name="Group 5" id="5"/>
          <p:cNvGrpSpPr/>
          <p:nvPr/>
        </p:nvGrpSpPr>
        <p:grpSpPr>
          <a:xfrm rot="0">
            <a:off x="1507840" y="2518412"/>
            <a:ext cx="9711122" cy="5804569"/>
            <a:chOff x="0" y="0"/>
            <a:chExt cx="12948163" cy="7739425"/>
          </a:xfrm>
        </p:grpSpPr>
        <p:sp>
          <p:nvSpPr>
            <p:cNvPr name="TextBox 6" id="6"/>
            <p:cNvSpPr txBox="true"/>
            <p:nvPr/>
          </p:nvSpPr>
          <p:spPr>
            <a:xfrm rot="0">
              <a:off x="1550073" y="-152400"/>
              <a:ext cx="8529763" cy="1773766"/>
            </a:xfrm>
            <a:prstGeom prst="rect">
              <a:avLst/>
            </a:prstGeom>
          </p:spPr>
          <p:txBody>
            <a:bodyPr anchor="t" rtlCol="false" tIns="0" lIns="0" bIns="0" rIns="0">
              <a:spAutoFit/>
            </a:bodyPr>
            <a:lstStyle/>
            <a:p>
              <a:pPr algn="ctr">
                <a:lnSpc>
                  <a:spcPts val="11200"/>
                </a:lnSpc>
              </a:pPr>
              <a:r>
                <a:rPr lang="en-US" sz="8000">
                  <a:solidFill>
                    <a:srgbClr val="000000"/>
                  </a:solidFill>
                  <a:latin typeface="Paytone One"/>
                  <a:ea typeface="Paytone One"/>
                  <a:cs typeface="Paytone One"/>
                  <a:sym typeface="Paytone One"/>
                </a:rPr>
                <a:t>NỘI DUNG</a:t>
              </a:r>
            </a:p>
          </p:txBody>
        </p:sp>
        <p:sp>
          <p:nvSpPr>
            <p:cNvPr name="TextBox 7" id="7"/>
            <p:cNvSpPr txBox="true"/>
            <p:nvPr/>
          </p:nvSpPr>
          <p:spPr>
            <a:xfrm rot="0">
              <a:off x="0" y="2481625"/>
              <a:ext cx="12948163" cy="5257800"/>
            </a:xfrm>
            <a:prstGeom prst="rect">
              <a:avLst/>
            </a:prstGeom>
          </p:spPr>
          <p:txBody>
            <a:bodyPr anchor="t" rtlCol="false" tIns="0" lIns="0" bIns="0" rIns="0">
              <a:spAutoFit/>
            </a:bodyPr>
            <a:lstStyle/>
            <a:p>
              <a:pPr algn="l" marL="971550" indent="-485775" lvl="1">
                <a:lnSpc>
                  <a:spcPts val="6299"/>
                </a:lnSpc>
                <a:buFont typeface="Arial"/>
                <a:buChar char="•"/>
              </a:pPr>
              <a:r>
                <a:rPr lang="en-US" sz="4500">
                  <a:solidFill>
                    <a:srgbClr val="000000"/>
                  </a:solidFill>
                  <a:latin typeface="Paytone One"/>
                  <a:ea typeface="Paytone One"/>
                  <a:cs typeface="Paytone One"/>
                  <a:sym typeface="Paytone One"/>
                </a:rPr>
                <a:t>Phần mở đầu</a:t>
              </a:r>
            </a:p>
            <a:p>
              <a:pPr algn="l" marL="971550" indent="-485775" lvl="1">
                <a:lnSpc>
                  <a:spcPts val="6299"/>
                </a:lnSpc>
                <a:buFont typeface="Arial"/>
                <a:buChar char="•"/>
              </a:pPr>
              <a:r>
                <a:rPr lang="en-US" sz="4500">
                  <a:solidFill>
                    <a:srgbClr val="000000"/>
                  </a:solidFill>
                  <a:latin typeface="Paytone One"/>
                  <a:ea typeface="Paytone One"/>
                  <a:cs typeface="Paytone One"/>
                  <a:sym typeface="Paytone One"/>
                </a:rPr>
                <a:t>Cơ sở lý thuyết về thuật toán</a:t>
              </a:r>
            </a:p>
            <a:p>
              <a:pPr algn="l" marL="971550" indent="-485775" lvl="1">
                <a:lnSpc>
                  <a:spcPts val="6299"/>
                </a:lnSpc>
                <a:buFont typeface="Arial"/>
                <a:buChar char="•"/>
              </a:pPr>
              <a:r>
                <a:rPr lang="en-US" sz="4500">
                  <a:solidFill>
                    <a:srgbClr val="000000"/>
                  </a:solidFill>
                  <a:latin typeface="Paytone One"/>
                  <a:ea typeface="Paytone One"/>
                  <a:cs typeface="Paytone One"/>
                  <a:sym typeface="Paytone One"/>
                </a:rPr>
                <a:t>Xây dựng thuật toán</a:t>
              </a:r>
            </a:p>
            <a:p>
              <a:pPr algn="l" marL="971550" indent="-485775" lvl="1">
                <a:lnSpc>
                  <a:spcPts val="6299"/>
                </a:lnSpc>
                <a:buFont typeface="Arial"/>
                <a:buChar char="•"/>
              </a:pPr>
              <a:r>
                <a:rPr lang="en-US" sz="4500">
                  <a:solidFill>
                    <a:srgbClr val="000000"/>
                  </a:solidFill>
                  <a:latin typeface="Paytone One"/>
                  <a:ea typeface="Paytone One"/>
                  <a:cs typeface="Paytone One"/>
                  <a:sym typeface="Paytone One"/>
                </a:rPr>
                <a:t>Ưu điểm &amp; nhược điểm</a:t>
              </a:r>
            </a:p>
            <a:p>
              <a:pPr algn="l" marL="971550" indent="-485775" lvl="1">
                <a:lnSpc>
                  <a:spcPts val="6299"/>
                </a:lnSpc>
                <a:buFont typeface="Arial"/>
                <a:buChar char="•"/>
              </a:pPr>
              <a:r>
                <a:rPr lang="en-US" sz="4500">
                  <a:solidFill>
                    <a:srgbClr val="000000"/>
                  </a:solidFill>
                  <a:latin typeface="Paytone One"/>
                  <a:ea typeface="Paytone One"/>
                  <a:cs typeface="Paytone One"/>
                  <a:sym typeface="Paytone One"/>
                </a:rPr>
                <a:t>Bài toán App lập lịch</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7796202" cy="1647988"/>
            <a:chOff x="0" y="0"/>
            <a:chExt cx="10394936" cy="2197318"/>
          </a:xfrm>
        </p:grpSpPr>
        <p:grpSp>
          <p:nvGrpSpPr>
            <p:cNvPr name="Group 4" id="4"/>
            <p:cNvGrpSpPr/>
            <p:nvPr/>
          </p:nvGrpSpPr>
          <p:grpSpPr>
            <a:xfrm rot="0">
              <a:off x="0" y="0"/>
              <a:ext cx="10394936" cy="2197318"/>
              <a:chOff x="0" y="0"/>
              <a:chExt cx="1851108" cy="391294"/>
            </a:xfrm>
          </p:grpSpPr>
          <p:sp>
            <p:nvSpPr>
              <p:cNvPr name="Freeform 5" id="5"/>
              <p:cNvSpPr/>
              <p:nvPr/>
            </p:nvSpPr>
            <p:spPr>
              <a:xfrm flipH="false" flipV="false" rot="0">
                <a:off x="0" y="0"/>
                <a:ext cx="1838436" cy="391294"/>
              </a:xfrm>
              <a:custGeom>
                <a:avLst/>
                <a:gdLst/>
                <a:ahLst/>
                <a:cxnLst/>
                <a:rect r="r" b="b" t="t" l="l"/>
                <a:pathLst>
                  <a:path h="391294" w="1838436">
                    <a:moveTo>
                      <a:pt x="1618117" y="0"/>
                    </a:moveTo>
                    <a:lnTo>
                      <a:pt x="29791" y="0"/>
                    </a:lnTo>
                    <a:cubicBezTo>
                      <a:pt x="13338" y="0"/>
                      <a:pt x="0" y="13338"/>
                      <a:pt x="0" y="29791"/>
                    </a:cubicBezTo>
                    <a:lnTo>
                      <a:pt x="0" y="361502"/>
                    </a:lnTo>
                    <a:cubicBezTo>
                      <a:pt x="0" y="377956"/>
                      <a:pt x="13338" y="391294"/>
                      <a:pt x="29791" y="391294"/>
                    </a:cubicBezTo>
                    <a:lnTo>
                      <a:pt x="1618117" y="391294"/>
                    </a:lnTo>
                    <a:cubicBezTo>
                      <a:pt x="1637230" y="391294"/>
                      <a:pt x="1655600" y="383888"/>
                      <a:pt x="1669368" y="370631"/>
                    </a:cubicBezTo>
                    <a:lnTo>
                      <a:pt x="1829647" y="216310"/>
                    </a:lnTo>
                    <a:cubicBezTo>
                      <a:pt x="1835263" y="210903"/>
                      <a:pt x="1838436" y="203443"/>
                      <a:pt x="1838436" y="195647"/>
                    </a:cubicBezTo>
                    <a:cubicBezTo>
                      <a:pt x="1838436" y="187851"/>
                      <a:pt x="1835263" y="180391"/>
                      <a:pt x="1829647" y="174984"/>
                    </a:cubicBezTo>
                    <a:lnTo>
                      <a:pt x="1669368" y="20663"/>
                    </a:lnTo>
                    <a:cubicBezTo>
                      <a:pt x="1655600" y="7406"/>
                      <a:pt x="1637230" y="0"/>
                      <a:pt x="1618117" y="0"/>
                    </a:cubicBezTo>
                    <a:close/>
                  </a:path>
                </a:pathLst>
              </a:custGeom>
              <a:solidFill>
                <a:srgbClr val="90C6FF"/>
              </a:solidFill>
              <a:ln w="38100" cap="rnd">
                <a:solidFill>
                  <a:srgbClr val="000000"/>
                </a:solidFill>
                <a:prstDash val="solid"/>
                <a:round/>
              </a:ln>
            </p:spPr>
          </p:sp>
          <p:sp>
            <p:nvSpPr>
              <p:cNvPr name="TextBox 6" id="6"/>
              <p:cNvSpPr txBox="true"/>
              <p:nvPr/>
            </p:nvSpPr>
            <p:spPr>
              <a:xfrm>
                <a:off x="0" y="-38100"/>
                <a:ext cx="1736808" cy="429394"/>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653730" y="565259"/>
              <a:ext cx="9087477" cy="990600"/>
            </a:xfrm>
            <a:prstGeom prst="rect">
              <a:avLst/>
            </a:prstGeom>
          </p:spPr>
          <p:txBody>
            <a:bodyPr anchor="t" rtlCol="false" tIns="0" lIns="0" bIns="0" rIns="0">
              <a:spAutoFit/>
            </a:bodyPr>
            <a:lstStyle/>
            <a:p>
              <a:pPr algn="ctr">
                <a:lnSpc>
                  <a:spcPts val="6299"/>
                </a:lnSpc>
              </a:pPr>
              <a:r>
                <a:rPr lang="en-US" sz="4500">
                  <a:solidFill>
                    <a:srgbClr val="000000"/>
                  </a:solidFill>
                  <a:latin typeface="Paytone One"/>
                  <a:ea typeface="Paytone One"/>
                  <a:cs typeface="Paytone One"/>
                  <a:sym typeface="Paytone One"/>
                </a:rPr>
                <a:t>Phần mở đầu</a:t>
              </a:r>
            </a:p>
          </p:txBody>
        </p:sp>
      </p:grpSp>
      <p:grpSp>
        <p:nvGrpSpPr>
          <p:cNvPr name="Group 8" id="8"/>
          <p:cNvGrpSpPr/>
          <p:nvPr/>
        </p:nvGrpSpPr>
        <p:grpSpPr>
          <a:xfrm rot="0">
            <a:off x="10529983" y="2186354"/>
            <a:ext cx="6952472" cy="6120196"/>
            <a:chOff x="0" y="0"/>
            <a:chExt cx="9269962" cy="8160262"/>
          </a:xfrm>
        </p:grpSpPr>
        <p:grpSp>
          <p:nvGrpSpPr>
            <p:cNvPr name="Group 9" id="9"/>
            <p:cNvGrpSpPr/>
            <p:nvPr/>
          </p:nvGrpSpPr>
          <p:grpSpPr>
            <a:xfrm rot="0">
              <a:off x="0" y="219580"/>
              <a:ext cx="8885998" cy="7940682"/>
              <a:chOff x="0" y="0"/>
              <a:chExt cx="1755259" cy="1568530"/>
            </a:xfrm>
          </p:grpSpPr>
          <p:sp>
            <p:nvSpPr>
              <p:cNvPr name="Freeform 10" id="10"/>
              <p:cNvSpPr/>
              <p:nvPr/>
            </p:nvSpPr>
            <p:spPr>
              <a:xfrm flipH="false" flipV="false" rot="0">
                <a:off x="0" y="0"/>
                <a:ext cx="1755259" cy="1568530"/>
              </a:xfrm>
              <a:custGeom>
                <a:avLst/>
                <a:gdLst/>
                <a:ahLst/>
                <a:cxnLst/>
                <a:rect r="r" b="b" t="t" l="l"/>
                <a:pathLst>
                  <a:path h="1568530" w="1755259">
                    <a:moveTo>
                      <a:pt x="59245" y="0"/>
                    </a:moveTo>
                    <a:lnTo>
                      <a:pt x="1696014" y="0"/>
                    </a:lnTo>
                    <a:cubicBezTo>
                      <a:pt x="1711727" y="0"/>
                      <a:pt x="1726796" y="6242"/>
                      <a:pt x="1737906" y="17352"/>
                    </a:cubicBezTo>
                    <a:cubicBezTo>
                      <a:pt x="1749017" y="28463"/>
                      <a:pt x="1755259" y="43532"/>
                      <a:pt x="1755259" y="59245"/>
                    </a:cubicBezTo>
                    <a:lnTo>
                      <a:pt x="1755259" y="1509285"/>
                    </a:lnTo>
                    <a:cubicBezTo>
                      <a:pt x="1755259" y="1542005"/>
                      <a:pt x="1728734" y="1568530"/>
                      <a:pt x="1696014" y="1568530"/>
                    </a:cubicBezTo>
                    <a:lnTo>
                      <a:pt x="59245" y="1568530"/>
                    </a:lnTo>
                    <a:cubicBezTo>
                      <a:pt x="43532" y="1568530"/>
                      <a:pt x="28463" y="1562288"/>
                      <a:pt x="17352" y="1551177"/>
                    </a:cubicBezTo>
                    <a:cubicBezTo>
                      <a:pt x="6242" y="1540067"/>
                      <a:pt x="0" y="1524998"/>
                      <a:pt x="0" y="1509285"/>
                    </a:cubicBezTo>
                    <a:lnTo>
                      <a:pt x="0" y="59245"/>
                    </a:lnTo>
                    <a:cubicBezTo>
                      <a:pt x="0" y="43532"/>
                      <a:pt x="6242" y="28463"/>
                      <a:pt x="17352" y="17352"/>
                    </a:cubicBezTo>
                    <a:cubicBezTo>
                      <a:pt x="28463" y="6242"/>
                      <a:pt x="43532" y="0"/>
                      <a:pt x="59245" y="0"/>
                    </a:cubicBezTo>
                    <a:close/>
                  </a:path>
                </a:pathLst>
              </a:custGeom>
              <a:solidFill>
                <a:srgbClr val="90C6FF"/>
              </a:solidFill>
              <a:ln w="38100" cap="rnd">
                <a:solidFill>
                  <a:srgbClr val="000000"/>
                </a:solidFill>
                <a:prstDash val="solid"/>
                <a:round/>
              </a:ln>
            </p:spPr>
          </p:sp>
          <p:sp>
            <p:nvSpPr>
              <p:cNvPr name="TextBox 11" id="11"/>
              <p:cNvSpPr txBox="true"/>
              <p:nvPr/>
            </p:nvSpPr>
            <p:spPr>
              <a:xfrm>
                <a:off x="0" y="-28575"/>
                <a:ext cx="1755259" cy="1597105"/>
              </a:xfrm>
              <a:prstGeom prst="rect">
                <a:avLst/>
              </a:prstGeom>
            </p:spPr>
            <p:txBody>
              <a:bodyPr anchor="ctr" rtlCol="false" tIns="50800" lIns="50800" bIns="50800" rIns="50800"/>
              <a:lstStyle/>
              <a:p>
                <a:pPr algn="ctr">
                  <a:lnSpc>
                    <a:spcPts val="2530"/>
                  </a:lnSpc>
                </a:pPr>
              </a:p>
            </p:txBody>
          </p:sp>
        </p:grpSp>
        <p:grpSp>
          <p:nvGrpSpPr>
            <p:cNvPr name="Group 12" id="12"/>
            <p:cNvGrpSpPr/>
            <p:nvPr/>
          </p:nvGrpSpPr>
          <p:grpSpPr>
            <a:xfrm rot="0">
              <a:off x="282750" y="0"/>
              <a:ext cx="8987212" cy="7940682"/>
              <a:chOff x="0" y="0"/>
              <a:chExt cx="1775252" cy="1568530"/>
            </a:xfrm>
          </p:grpSpPr>
          <p:sp>
            <p:nvSpPr>
              <p:cNvPr name="Freeform 13" id="13"/>
              <p:cNvSpPr/>
              <p:nvPr/>
            </p:nvSpPr>
            <p:spPr>
              <a:xfrm flipH="false" flipV="false" rot="0">
                <a:off x="0" y="0"/>
                <a:ext cx="1775252" cy="1568530"/>
              </a:xfrm>
              <a:custGeom>
                <a:avLst/>
                <a:gdLst/>
                <a:ahLst/>
                <a:cxnLst/>
                <a:rect r="r" b="b" t="t" l="l"/>
                <a:pathLst>
                  <a:path h="1568530" w="1775252">
                    <a:moveTo>
                      <a:pt x="58578" y="0"/>
                    </a:moveTo>
                    <a:lnTo>
                      <a:pt x="1716674" y="0"/>
                    </a:lnTo>
                    <a:cubicBezTo>
                      <a:pt x="1749026" y="0"/>
                      <a:pt x="1775252" y="26226"/>
                      <a:pt x="1775252" y="58578"/>
                    </a:cubicBezTo>
                    <a:lnTo>
                      <a:pt x="1775252" y="1509952"/>
                    </a:lnTo>
                    <a:cubicBezTo>
                      <a:pt x="1775252" y="1525488"/>
                      <a:pt x="1769080" y="1540387"/>
                      <a:pt x="1758095" y="1551373"/>
                    </a:cubicBezTo>
                    <a:cubicBezTo>
                      <a:pt x="1747109" y="1562358"/>
                      <a:pt x="1732210" y="1568530"/>
                      <a:pt x="1716674" y="1568530"/>
                    </a:cubicBezTo>
                    <a:lnTo>
                      <a:pt x="58578" y="1568530"/>
                    </a:lnTo>
                    <a:cubicBezTo>
                      <a:pt x="43042" y="1568530"/>
                      <a:pt x="28142" y="1562358"/>
                      <a:pt x="17157" y="1551373"/>
                    </a:cubicBezTo>
                    <a:cubicBezTo>
                      <a:pt x="6172" y="1540387"/>
                      <a:pt x="0" y="1525488"/>
                      <a:pt x="0" y="1509952"/>
                    </a:cubicBezTo>
                    <a:lnTo>
                      <a:pt x="0" y="58578"/>
                    </a:lnTo>
                    <a:cubicBezTo>
                      <a:pt x="0" y="43042"/>
                      <a:pt x="6172" y="28142"/>
                      <a:pt x="17157" y="17157"/>
                    </a:cubicBezTo>
                    <a:cubicBezTo>
                      <a:pt x="28142" y="6172"/>
                      <a:pt x="43042" y="0"/>
                      <a:pt x="58578" y="0"/>
                    </a:cubicBezTo>
                    <a:close/>
                  </a:path>
                </a:pathLst>
              </a:custGeom>
              <a:solidFill>
                <a:srgbClr val="FFFFFF"/>
              </a:solidFill>
              <a:ln w="38100" cap="rnd">
                <a:solidFill>
                  <a:srgbClr val="000000"/>
                </a:solidFill>
                <a:prstDash val="solid"/>
                <a:round/>
              </a:ln>
            </p:spPr>
          </p:sp>
          <p:sp>
            <p:nvSpPr>
              <p:cNvPr name="TextBox 14" id="14"/>
              <p:cNvSpPr txBox="true"/>
              <p:nvPr/>
            </p:nvSpPr>
            <p:spPr>
              <a:xfrm>
                <a:off x="0" y="-28575"/>
                <a:ext cx="1775252" cy="1597105"/>
              </a:xfrm>
              <a:prstGeom prst="rect">
                <a:avLst/>
              </a:prstGeom>
            </p:spPr>
            <p:txBody>
              <a:bodyPr anchor="ctr" rtlCol="false" tIns="50800" lIns="50800" bIns="50800" rIns="50800"/>
              <a:lstStyle/>
              <a:p>
                <a:pPr algn="ctr">
                  <a:lnSpc>
                    <a:spcPts val="2530"/>
                  </a:lnSpc>
                </a:pPr>
              </a:p>
            </p:txBody>
          </p:sp>
        </p:grpSp>
        <p:sp>
          <p:nvSpPr>
            <p:cNvPr name="TextBox 15" id="15"/>
            <p:cNvSpPr txBox="true"/>
            <p:nvPr/>
          </p:nvSpPr>
          <p:spPr>
            <a:xfrm rot="0">
              <a:off x="3057986" y="314023"/>
              <a:ext cx="3436739" cy="871008"/>
            </a:xfrm>
            <a:prstGeom prst="rect">
              <a:avLst/>
            </a:prstGeom>
          </p:spPr>
          <p:txBody>
            <a:bodyPr anchor="t" rtlCol="false" tIns="0" lIns="0" bIns="0" rIns="0">
              <a:spAutoFit/>
            </a:bodyPr>
            <a:lstStyle/>
            <a:p>
              <a:pPr algn="ctr">
                <a:lnSpc>
                  <a:spcPts val="5599"/>
                </a:lnSpc>
              </a:pPr>
              <a:r>
                <a:rPr lang="en-US" sz="3999">
                  <a:solidFill>
                    <a:srgbClr val="000000"/>
                  </a:solidFill>
                  <a:latin typeface="Paytone One"/>
                  <a:ea typeface="Paytone One"/>
                  <a:cs typeface="Paytone One"/>
                  <a:sym typeface="Paytone One"/>
                </a:rPr>
                <a:t>Ứng dụng</a:t>
              </a:r>
            </a:p>
          </p:txBody>
        </p:sp>
        <p:sp>
          <p:nvSpPr>
            <p:cNvPr name="TextBox 16" id="16"/>
            <p:cNvSpPr txBox="true"/>
            <p:nvPr/>
          </p:nvSpPr>
          <p:spPr>
            <a:xfrm rot="0">
              <a:off x="491013" y="1556210"/>
              <a:ext cx="8570685" cy="5726642"/>
            </a:xfrm>
            <a:prstGeom prst="rect">
              <a:avLst/>
            </a:prstGeom>
          </p:spPr>
          <p:txBody>
            <a:bodyPr anchor="t" rtlCol="false" tIns="0" lIns="0" bIns="0" rIns="0">
              <a:spAutoFit/>
            </a:bodyPr>
            <a:lstStyle/>
            <a:p>
              <a:pPr algn="just" marL="755649" indent="-377824" lvl="1">
                <a:lnSpc>
                  <a:spcPts val="4899"/>
                </a:lnSpc>
                <a:buFont typeface="Arial"/>
                <a:buChar char="•"/>
              </a:pPr>
              <a:r>
                <a:rPr lang="en-US" sz="3499">
                  <a:solidFill>
                    <a:srgbClr val="000000"/>
                  </a:solidFill>
                  <a:latin typeface="Rokkitt"/>
                  <a:ea typeface="Rokkitt"/>
                  <a:cs typeface="Rokkitt"/>
                  <a:sym typeface="Rokkitt"/>
                </a:rPr>
                <a:t>Hệ điều hành: Dùng để lập lịch tiến trình trong hệ t</a:t>
              </a:r>
              <a:r>
                <a:rPr lang="en-US" sz="3499">
                  <a:solidFill>
                    <a:srgbClr val="000000"/>
                  </a:solidFill>
                  <a:latin typeface="Rokkitt"/>
                  <a:ea typeface="Rokkitt"/>
                  <a:cs typeface="Rokkitt"/>
                  <a:sym typeface="Rokkitt"/>
                </a:rPr>
                <a:t>hống</a:t>
              </a:r>
            </a:p>
            <a:p>
              <a:pPr algn="just" marL="755649" indent="-377824" lvl="1">
                <a:lnSpc>
                  <a:spcPts val="4899"/>
                </a:lnSpc>
                <a:buFont typeface="Arial"/>
                <a:buChar char="•"/>
              </a:pPr>
              <a:r>
                <a:rPr lang="en-US" sz="3499">
                  <a:solidFill>
                    <a:srgbClr val="000000"/>
                  </a:solidFill>
                  <a:latin typeface="Rokkitt"/>
                  <a:ea typeface="Rokkitt"/>
                  <a:cs typeface="Rokkitt"/>
                  <a:sym typeface="Rokkitt"/>
                </a:rPr>
                <a:t>Quản lý hàng đợi: Áp dụng trong hệ thống xếp hàng</a:t>
              </a:r>
            </a:p>
            <a:p>
              <a:pPr algn="just" marL="755649" indent="-377824" lvl="1">
                <a:lnSpc>
                  <a:spcPts val="4899"/>
                </a:lnSpc>
                <a:buFont typeface="Arial"/>
                <a:buChar char="•"/>
              </a:pPr>
              <a:r>
                <a:rPr lang="en-US" sz="3499">
                  <a:solidFill>
                    <a:srgbClr val="000000"/>
                  </a:solidFill>
                  <a:latin typeface="Rokkitt"/>
                  <a:ea typeface="Rokkitt"/>
                  <a:cs typeface="Rokkitt"/>
                  <a:sym typeface="Rokkitt"/>
                </a:rPr>
                <a:t>Quản lý ổ đĩa: Yêu cầu truy xuất được xử lý theo thứ tự yêu cầu đến.</a:t>
              </a:r>
            </a:p>
          </p:txBody>
        </p:sp>
      </p:grpSp>
      <p:sp>
        <p:nvSpPr>
          <p:cNvPr name="Freeform 17" id="17"/>
          <p:cNvSpPr/>
          <p:nvPr/>
        </p:nvSpPr>
        <p:spPr>
          <a:xfrm flipH="false" flipV="false" rot="0">
            <a:off x="906469" y="2556083"/>
            <a:ext cx="9224122" cy="5380738"/>
          </a:xfrm>
          <a:custGeom>
            <a:avLst/>
            <a:gdLst/>
            <a:ahLst/>
            <a:cxnLst/>
            <a:rect r="r" b="b" t="t" l="l"/>
            <a:pathLst>
              <a:path h="5380738" w="9224122">
                <a:moveTo>
                  <a:pt x="0" y="0"/>
                </a:moveTo>
                <a:lnTo>
                  <a:pt x="9224122" y="0"/>
                </a:lnTo>
                <a:lnTo>
                  <a:pt x="9224122" y="5380738"/>
                </a:lnTo>
                <a:lnTo>
                  <a:pt x="0" y="5380738"/>
                </a:lnTo>
                <a:lnTo>
                  <a:pt x="0" y="0"/>
                </a:lnTo>
                <a:close/>
              </a:path>
            </a:pathLst>
          </a:custGeom>
          <a:blipFill>
            <a:blip r:embed="rId3"/>
            <a:stretch>
              <a:fillRect l="0" t="0" r="0" b="0"/>
            </a:stretch>
          </a:blipFill>
        </p:spPr>
      </p:sp>
      <p:sp>
        <p:nvSpPr>
          <p:cNvPr name="Freeform 18" id="18"/>
          <p:cNvSpPr/>
          <p:nvPr/>
        </p:nvSpPr>
        <p:spPr>
          <a:xfrm flipH="false" flipV="false" rot="0">
            <a:off x="8081187" y="1028700"/>
            <a:ext cx="4897592" cy="1995769"/>
          </a:xfrm>
          <a:custGeom>
            <a:avLst/>
            <a:gdLst/>
            <a:ahLst/>
            <a:cxnLst/>
            <a:rect r="r" b="b" t="t" l="l"/>
            <a:pathLst>
              <a:path h="1995769" w="4897592">
                <a:moveTo>
                  <a:pt x="0" y="0"/>
                </a:moveTo>
                <a:lnTo>
                  <a:pt x="4897592" y="0"/>
                </a:lnTo>
                <a:lnTo>
                  <a:pt x="4897592" y="1995769"/>
                </a:lnTo>
                <a:lnTo>
                  <a:pt x="0" y="1995769"/>
                </a:lnTo>
                <a:lnTo>
                  <a:pt x="0" y="0"/>
                </a:lnTo>
                <a:close/>
              </a:path>
            </a:pathLst>
          </a:custGeom>
          <a:blipFill>
            <a:blip r:embed="rId4"/>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7796202" cy="1647988"/>
            <a:chOff x="0" y="0"/>
            <a:chExt cx="10394936" cy="2197317"/>
          </a:xfrm>
        </p:grpSpPr>
        <p:grpSp>
          <p:nvGrpSpPr>
            <p:cNvPr name="Group 4" id="4"/>
            <p:cNvGrpSpPr/>
            <p:nvPr/>
          </p:nvGrpSpPr>
          <p:grpSpPr>
            <a:xfrm rot="0">
              <a:off x="0" y="0"/>
              <a:ext cx="10394936" cy="2197317"/>
              <a:chOff x="0" y="0"/>
              <a:chExt cx="1851108" cy="391294"/>
            </a:xfrm>
          </p:grpSpPr>
          <p:sp>
            <p:nvSpPr>
              <p:cNvPr name="Freeform 5" id="5"/>
              <p:cNvSpPr/>
              <p:nvPr/>
            </p:nvSpPr>
            <p:spPr>
              <a:xfrm flipH="false" flipV="false" rot="0">
                <a:off x="0" y="0"/>
                <a:ext cx="1838436" cy="391294"/>
              </a:xfrm>
              <a:custGeom>
                <a:avLst/>
                <a:gdLst/>
                <a:ahLst/>
                <a:cxnLst/>
                <a:rect r="r" b="b" t="t" l="l"/>
                <a:pathLst>
                  <a:path h="391294" w="1838436">
                    <a:moveTo>
                      <a:pt x="1618117" y="0"/>
                    </a:moveTo>
                    <a:lnTo>
                      <a:pt x="29791" y="0"/>
                    </a:lnTo>
                    <a:cubicBezTo>
                      <a:pt x="13338" y="0"/>
                      <a:pt x="0" y="13338"/>
                      <a:pt x="0" y="29791"/>
                    </a:cubicBezTo>
                    <a:lnTo>
                      <a:pt x="0" y="361502"/>
                    </a:lnTo>
                    <a:cubicBezTo>
                      <a:pt x="0" y="377956"/>
                      <a:pt x="13338" y="391294"/>
                      <a:pt x="29791" y="391294"/>
                    </a:cubicBezTo>
                    <a:lnTo>
                      <a:pt x="1618117" y="391294"/>
                    </a:lnTo>
                    <a:cubicBezTo>
                      <a:pt x="1637230" y="391294"/>
                      <a:pt x="1655600" y="383887"/>
                      <a:pt x="1669368" y="370631"/>
                    </a:cubicBezTo>
                    <a:lnTo>
                      <a:pt x="1829647" y="216310"/>
                    </a:lnTo>
                    <a:cubicBezTo>
                      <a:pt x="1835263" y="210903"/>
                      <a:pt x="1838436" y="203443"/>
                      <a:pt x="1838436" y="195647"/>
                    </a:cubicBezTo>
                    <a:cubicBezTo>
                      <a:pt x="1838436" y="187851"/>
                      <a:pt x="1835263" y="180391"/>
                      <a:pt x="1829647" y="174984"/>
                    </a:cubicBezTo>
                    <a:lnTo>
                      <a:pt x="1669368" y="20663"/>
                    </a:lnTo>
                    <a:cubicBezTo>
                      <a:pt x="1655600" y="7406"/>
                      <a:pt x="1637230" y="0"/>
                      <a:pt x="1618117" y="0"/>
                    </a:cubicBezTo>
                    <a:close/>
                  </a:path>
                </a:pathLst>
              </a:custGeom>
              <a:solidFill>
                <a:srgbClr val="92C6FF"/>
              </a:solidFill>
              <a:ln w="38100" cap="rnd">
                <a:solidFill>
                  <a:srgbClr val="000000"/>
                </a:solidFill>
                <a:prstDash val="solid"/>
                <a:round/>
              </a:ln>
            </p:spPr>
          </p:sp>
          <p:sp>
            <p:nvSpPr>
              <p:cNvPr name="TextBox 6" id="6"/>
              <p:cNvSpPr txBox="true"/>
              <p:nvPr/>
            </p:nvSpPr>
            <p:spPr>
              <a:xfrm>
                <a:off x="0" y="-38100"/>
                <a:ext cx="1736808" cy="429394"/>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653730" y="555734"/>
              <a:ext cx="9087477"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Cơ sở lý thuyết</a:t>
              </a:r>
            </a:p>
          </p:txBody>
        </p:sp>
      </p:grpSp>
      <p:grpSp>
        <p:nvGrpSpPr>
          <p:cNvPr name="Group 8" id="8"/>
          <p:cNvGrpSpPr/>
          <p:nvPr/>
        </p:nvGrpSpPr>
        <p:grpSpPr>
          <a:xfrm rot="0">
            <a:off x="2191528" y="2083402"/>
            <a:ext cx="6952472" cy="6120196"/>
            <a:chOff x="0" y="0"/>
            <a:chExt cx="9269962" cy="8160262"/>
          </a:xfrm>
        </p:grpSpPr>
        <p:grpSp>
          <p:nvGrpSpPr>
            <p:cNvPr name="Group 9" id="9"/>
            <p:cNvGrpSpPr/>
            <p:nvPr/>
          </p:nvGrpSpPr>
          <p:grpSpPr>
            <a:xfrm rot="0">
              <a:off x="0" y="219580"/>
              <a:ext cx="8885998" cy="7940682"/>
              <a:chOff x="0" y="0"/>
              <a:chExt cx="1755259" cy="1568530"/>
            </a:xfrm>
          </p:grpSpPr>
          <p:sp>
            <p:nvSpPr>
              <p:cNvPr name="Freeform 10" id="10"/>
              <p:cNvSpPr/>
              <p:nvPr/>
            </p:nvSpPr>
            <p:spPr>
              <a:xfrm flipH="false" flipV="false" rot="0">
                <a:off x="0" y="0"/>
                <a:ext cx="1755259" cy="1568530"/>
              </a:xfrm>
              <a:custGeom>
                <a:avLst/>
                <a:gdLst/>
                <a:ahLst/>
                <a:cxnLst/>
                <a:rect r="r" b="b" t="t" l="l"/>
                <a:pathLst>
                  <a:path h="1568530" w="1755259">
                    <a:moveTo>
                      <a:pt x="59245" y="0"/>
                    </a:moveTo>
                    <a:lnTo>
                      <a:pt x="1696014" y="0"/>
                    </a:lnTo>
                    <a:cubicBezTo>
                      <a:pt x="1711727" y="0"/>
                      <a:pt x="1726796" y="6242"/>
                      <a:pt x="1737906" y="17352"/>
                    </a:cubicBezTo>
                    <a:cubicBezTo>
                      <a:pt x="1749017" y="28463"/>
                      <a:pt x="1755259" y="43532"/>
                      <a:pt x="1755259" y="59245"/>
                    </a:cubicBezTo>
                    <a:lnTo>
                      <a:pt x="1755259" y="1509285"/>
                    </a:lnTo>
                    <a:cubicBezTo>
                      <a:pt x="1755259" y="1542005"/>
                      <a:pt x="1728734" y="1568530"/>
                      <a:pt x="1696014" y="1568530"/>
                    </a:cubicBezTo>
                    <a:lnTo>
                      <a:pt x="59245" y="1568530"/>
                    </a:lnTo>
                    <a:cubicBezTo>
                      <a:pt x="43532" y="1568530"/>
                      <a:pt x="28463" y="1562288"/>
                      <a:pt x="17352" y="1551177"/>
                    </a:cubicBezTo>
                    <a:cubicBezTo>
                      <a:pt x="6242" y="1540067"/>
                      <a:pt x="0" y="1524998"/>
                      <a:pt x="0" y="1509285"/>
                    </a:cubicBezTo>
                    <a:lnTo>
                      <a:pt x="0" y="59245"/>
                    </a:lnTo>
                    <a:cubicBezTo>
                      <a:pt x="0" y="43532"/>
                      <a:pt x="6242" y="28463"/>
                      <a:pt x="17352" y="17352"/>
                    </a:cubicBezTo>
                    <a:cubicBezTo>
                      <a:pt x="28463" y="6242"/>
                      <a:pt x="43532" y="0"/>
                      <a:pt x="59245" y="0"/>
                    </a:cubicBezTo>
                    <a:close/>
                  </a:path>
                </a:pathLst>
              </a:custGeom>
              <a:solidFill>
                <a:srgbClr val="90C6FF"/>
              </a:solidFill>
              <a:ln w="38100" cap="rnd">
                <a:solidFill>
                  <a:srgbClr val="000000"/>
                </a:solidFill>
                <a:prstDash val="solid"/>
                <a:round/>
              </a:ln>
            </p:spPr>
          </p:sp>
          <p:sp>
            <p:nvSpPr>
              <p:cNvPr name="TextBox 11" id="11"/>
              <p:cNvSpPr txBox="true"/>
              <p:nvPr/>
            </p:nvSpPr>
            <p:spPr>
              <a:xfrm>
                <a:off x="0" y="-28575"/>
                <a:ext cx="1755259" cy="1597105"/>
              </a:xfrm>
              <a:prstGeom prst="rect">
                <a:avLst/>
              </a:prstGeom>
            </p:spPr>
            <p:txBody>
              <a:bodyPr anchor="ctr" rtlCol="false" tIns="50800" lIns="50800" bIns="50800" rIns="50800"/>
              <a:lstStyle/>
              <a:p>
                <a:pPr algn="ctr">
                  <a:lnSpc>
                    <a:spcPts val="2530"/>
                  </a:lnSpc>
                </a:pPr>
              </a:p>
            </p:txBody>
          </p:sp>
        </p:grpSp>
        <p:grpSp>
          <p:nvGrpSpPr>
            <p:cNvPr name="Group 12" id="12"/>
            <p:cNvGrpSpPr/>
            <p:nvPr/>
          </p:nvGrpSpPr>
          <p:grpSpPr>
            <a:xfrm rot="0">
              <a:off x="282750" y="0"/>
              <a:ext cx="8987212" cy="7940682"/>
              <a:chOff x="0" y="0"/>
              <a:chExt cx="1775252" cy="1568530"/>
            </a:xfrm>
          </p:grpSpPr>
          <p:sp>
            <p:nvSpPr>
              <p:cNvPr name="Freeform 13" id="13"/>
              <p:cNvSpPr/>
              <p:nvPr/>
            </p:nvSpPr>
            <p:spPr>
              <a:xfrm flipH="false" flipV="false" rot="0">
                <a:off x="0" y="0"/>
                <a:ext cx="1775252" cy="1568530"/>
              </a:xfrm>
              <a:custGeom>
                <a:avLst/>
                <a:gdLst/>
                <a:ahLst/>
                <a:cxnLst/>
                <a:rect r="r" b="b" t="t" l="l"/>
                <a:pathLst>
                  <a:path h="1568530" w="1775252">
                    <a:moveTo>
                      <a:pt x="58578" y="0"/>
                    </a:moveTo>
                    <a:lnTo>
                      <a:pt x="1716674" y="0"/>
                    </a:lnTo>
                    <a:cubicBezTo>
                      <a:pt x="1749026" y="0"/>
                      <a:pt x="1775252" y="26226"/>
                      <a:pt x="1775252" y="58578"/>
                    </a:cubicBezTo>
                    <a:lnTo>
                      <a:pt x="1775252" y="1509952"/>
                    </a:lnTo>
                    <a:cubicBezTo>
                      <a:pt x="1775252" y="1525488"/>
                      <a:pt x="1769080" y="1540387"/>
                      <a:pt x="1758095" y="1551373"/>
                    </a:cubicBezTo>
                    <a:cubicBezTo>
                      <a:pt x="1747109" y="1562358"/>
                      <a:pt x="1732210" y="1568530"/>
                      <a:pt x="1716674" y="1568530"/>
                    </a:cubicBezTo>
                    <a:lnTo>
                      <a:pt x="58578" y="1568530"/>
                    </a:lnTo>
                    <a:cubicBezTo>
                      <a:pt x="43042" y="1568530"/>
                      <a:pt x="28142" y="1562358"/>
                      <a:pt x="17157" y="1551373"/>
                    </a:cubicBezTo>
                    <a:cubicBezTo>
                      <a:pt x="6172" y="1540387"/>
                      <a:pt x="0" y="1525488"/>
                      <a:pt x="0" y="1509952"/>
                    </a:cubicBezTo>
                    <a:lnTo>
                      <a:pt x="0" y="58578"/>
                    </a:lnTo>
                    <a:cubicBezTo>
                      <a:pt x="0" y="43042"/>
                      <a:pt x="6172" y="28142"/>
                      <a:pt x="17157" y="17157"/>
                    </a:cubicBezTo>
                    <a:cubicBezTo>
                      <a:pt x="28142" y="6172"/>
                      <a:pt x="43042" y="0"/>
                      <a:pt x="58578" y="0"/>
                    </a:cubicBezTo>
                    <a:close/>
                  </a:path>
                </a:pathLst>
              </a:custGeom>
              <a:solidFill>
                <a:srgbClr val="FFFFFF"/>
              </a:solidFill>
              <a:ln w="38100" cap="rnd">
                <a:solidFill>
                  <a:srgbClr val="000000"/>
                </a:solidFill>
                <a:prstDash val="solid"/>
                <a:round/>
              </a:ln>
            </p:spPr>
          </p:sp>
          <p:sp>
            <p:nvSpPr>
              <p:cNvPr name="TextBox 14" id="14"/>
              <p:cNvSpPr txBox="true"/>
              <p:nvPr/>
            </p:nvSpPr>
            <p:spPr>
              <a:xfrm>
                <a:off x="0" y="-28575"/>
                <a:ext cx="1775252" cy="1597105"/>
              </a:xfrm>
              <a:prstGeom prst="rect">
                <a:avLst/>
              </a:prstGeom>
            </p:spPr>
            <p:txBody>
              <a:bodyPr anchor="ctr" rtlCol="false" tIns="50800" lIns="50800" bIns="50800" rIns="50800"/>
              <a:lstStyle/>
              <a:p>
                <a:pPr algn="ctr">
                  <a:lnSpc>
                    <a:spcPts val="2530"/>
                  </a:lnSpc>
                </a:pPr>
              </a:p>
            </p:txBody>
          </p:sp>
        </p:grpSp>
        <p:sp>
          <p:nvSpPr>
            <p:cNvPr name="TextBox 15" id="15"/>
            <p:cNvSpPr txBox="true"/>
            <p:nvPr/>
          </p:nvSpPr>
          <p:spPr>
            <a:xfrm rot="0">
              <a:off x="2637058" y="335492"/>
              <a:ext cx="4278596" cy="871008"/>
            </a:xfrm>
            <a:prstGeom prst="rect">
              <a:avLst/>
            </a:prstGeom>
          </p:spPr>
          <p:txBody>
            <a:bodyPr anchor="t" rtlCol="false" tIns="0" lIns="0" bIns="0" rIns="0">
              <a:spAutoFit/>
            </a:bodyPr>
            <a:lstStyle/>
            <a:p>
              <a:pPr algn="ctr">
                <a:lnSpc>
                  <a:spcPts val="5599"/>
                </a:lnSpc>
              </a:pPr>
              <a:r>
                <a:rPr lang="en-US" sz="3999">
                  <a:solidFill>
                    <a:srgbClr val="000000"/>
                  </a:solidFill>
                  <a:latin typeface="Paytone One"/>
                  <a:ea typeface="Paytone One"/>
                  <a:cs typeface="Paytone One"/>
                  <a:sym typeface="Paytone One"/>
                </a:rPr>
                <a:t>Khái niệm</a:t>
              </a:r>
            </a:p>
          </p:txBody>
        </p:sp>
        <p:sp>
          <p:nvSpPr>
            <p:cNvPr name="TextBox 16" id="16"/>
            <p:cNvSpPr txBox="true"/>
            <p:nvPr/>
          </p:nvSpPr>
          <p:spPr>
            <a:xfrm rot="0">
              <a:off x="491013" y="1556210"/>
              <a:ext cx="8570685" cy="4901142"/>
            </a:xfrm>
            <a:prstGeom prst="rect">
              <a:avLst/>
            </a:prstGeom>
          </p:spPr>
          <p:txBody>
            <a:bodyPr anchor="t" rtlCol="false" tIns="0" lIns="0" bIns="0" rIns="0">
              <a:spAutoFit/>
            </a:bodyPr>
            <a:lstStyle/>
            <a:p>
              <a:pPr algn="just" marL="755649" indent="-377824" lvl="1">
                <a:lnSpc>
                  <a:spcPts val="4899"/>
                </a:lnSpc>
                <a:buFont typeface="Arial"/>
                <a:buChar char="•"/>
              </a:pPr>
              <a:r>
                <a:rPr lang="en-US" sz="3499">
                  <a:solidFill>
                    <a:srgbClr val="000000"/>
                  </a:solidFill>
                  <a:latin typeface="Rokkitt"/>
                  <a:ea typeface="Rokkitt"/>
                  <a:cs typeface="Rokkitt"/>
                  <a:sym typeface="Rokkitt"/>
                </a:rPr>
                <a:t>Công việc nào tới trước sẽ xử lý trước</a:t>
              </a:r>
            </a:p>
            <a:p>
              <a:pPr algn="just" marL="755649" indent="-377824" lvl="1">
                <a:lnSpc>
                  <a:spcPts val="4899"/>
                </a:lnSpc>
                <a:buFont typeface="Arial"/>
                <a:buChar char="•"/>
              </a:pPr>
              <a:r>
                <a:rPr lang="en-US" sz="3499">
                  <a:solidFill>
                    <a:srgbClr val="000000"/>
                  </a:solidFill>
                  <a:latin typeface="Rokkitt"/>
                  <a:ea typeface="Rokkitt"/>
                  <a:cs typeface="Rokkitt"/>
                  <a:sym typeface="Rokkitt"/>
                </a:rPr>
                <a:t>Là thuật toán lập lịch CPU, thực hiện các yêu cầu và quy trình dược sắp xếp theo hàng đợi theo thứ tự đến của chúng</a:t>
              </a:r>
            </a:p>
          </p:txBody>
        </p:sp>
      </p:grpSp>
      <p:sp>
        <p:nvSpPr>
          <p:cNvPr name="Freeform 17" id="17"/>
          <p:cNvSpPr/>
          <p:nvPr/>
        </p:nvSpPr>
        <p:spPr>
          <a:xfrm flipH="false" flipV="false" rot="0">
            <a:off x="10515782" y="1887240"/>
            <a:ext cx="6512521" cy="6512521"/>
          </a:xfrm>
          <a:custGeom>
            <a:avLst/>
            <a:gdLst/>
            <a:ahLst/>
            <a:cxnLst/>
            <a:rect r="r" b="b" t="t" l="l"/>
            <a:pathLst>
              <a:path h="6512521" w="6512521">
                <a:moveTo>
                  <a:pt x="0" y="0"/>
                </a:moveTo>
                <a:lnTo>
                  <a:pt x="6512521" y="0"/>
                </a:lnTo>
                <a:lnTo>
                  <a:pt x="6512521" y="6512520"/>
                </a:lnTo>
                <a:lnTo>
                  <a:pt x="0" y="6512520"/>
                </a:lnTo>
                <a:lnTo>
                  <a:pt x="0" y="0"/>
                </a:lnTo>
                <a:close/>
              </a:path>
            </a:pathLst>
          </a:custGeom>
          <a:blipFill>
            <a:blip r:embed="rId3"/>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9336076" y="1325024"/>
            <a:ext cx="7646027" cy="8441470"/>
            <a:chOff x="0" y="0"/>
            <a:chExt cx="10194703" cy="11255294"/>
          </a:xfrm>
        </p:grpSpPr>
        <p:grpSp>
          <p:nvGrpSpPr>
            <p:cNvPr name="Group 4" id="4"/>
            <p:cNvGrpSpPr/>
            <p:nvPr/>
          </p:nvGrpSpPr>
          <p:grpSpPr>
            <a:xfrm rot="0">
              <a:off x="0" y="302122"/>
              <a:ext cx="9884890" cy="10953171"/>
              <a:chOff x="0" y="0"/>
              <a:chExt cx="1952571" cy="2163589"/>
            </a:xfrm>
          </p:grpSpPr>
          <p:sp>
            <p:nvSpPr>
              <p:cNvPr name="Freeform 5" id="5"/>
              <p:cNvSpPr/>
              <p:nvPr/>
            </p:nvSpPr>
            <p:spPr>
              <a:xfrm flipH="false" flipV="false" rot="0">
                <a:off x="0" y="0"/>
                <a:ext cx="1952571" cy="2163589"/>
              </a:xfrm>
              <a:custGeom>
                <a:avLst/>
                <a:gdLst/>
                <a:ahLst/>
                <a:cxnLst/>
                <a:rect r="r" b="b" t="t" l="l"/>
                <a:pathLst>
                  <a:path h="2163589" w="1952571">
                    <a:moveTo>
                      <a:pt x="53258" y="0"/>
                    </a:moveTo>
                    <a:lnTo>
                      <a:pt x="1899313" y="0"/>
                    </a:lnTo>
                    <a:cubicBezTo>
                      <a:pt x="1913438" y="0"/>
                      <a:pt x="1926984" y="5611"/>
                      <a:pt x="1936972" y="15599"/>
                    </a:cubicBezTo>
                    <a:cubicBezTo>
                      <a:pt x="1946960" y="25587"/>
                      <a:pt x="1952571" y="39133"/>
                      <a:pt x="1952571" y="53258"/>
                    </a:cubicBezTo>
                    <a:lnTo>
                      <a:pt x="1952571" y="2110331"/>
                    </a:lnTo>
                    <a:cubicBezTo>
                      <a:pt x="1952571" y="2139745"/>
                      <a:pt x="1928726" y="2163589"/>
                      <a:pt x="1899313" y="2163589"/>
                    </a:cubicBezTo>
                    <a:lnTo>
                      <a:pt x="53258" y="2163589"/>
                    </a:lnTo>
                    <a:cubicBezTo>
                      <a:pt x="39133" y="2163589"/>
                      <a:pt x="25587" y="2157978"/>
                      <a:pt x="15599" y="2147991"/>
                    </a:cubicBezTo>
                    <a:cubicBezTo>
                      <a:pt x="5611" y="2138003"/>
                      <a:pt x="0" y="2124456"/>
                      <a:pt x="0" y="2110331"/>
                    </a:cubicBezTo>
                    <a:lnTo>
                      <a:pt x="0" y="53258"/>
                    </a:lnTo>
                    <a:cubicBezTo>
                      <a:pt x="0" y="39133"/>
                      <a:pt x="5611" y="25587"/>
                      <a:pt x="15599" y="15599"/>
                    </a:cubicBezTo>
                    <a:cubicBezTo>
                      <a:pt x="25587" y="5611"/>
                      <a:pt x="39133" y="0"/>
                      <a:pt x="53258" y="0"/>
                    </a:cubicBezTo>
                    <a:close/>
                  </a:path>
                </a:pathLst>
              </a:custGeom>
              <a:solidFill>
                <a:srgbClr val="90C6FF"/>
              </a:solidFill>
              <a:ln w="38100" cap="rnd">
                <a:solidFill>
                  <a:srgbClr val="000000"/>
                </a:solidFill>
                <a:prstDash val="solid"/>
                <a:round/>
              </a:ln>
            </p:spPr>
          </p:sp>
          <p:sp>
            <p:nvSpPr>
              <p:cNvPr name="TextBox 6" id="6"/>
              <p:cNvSpPr txBox="true"/>
              <p:nvPr/>
            </p:nvSpPr>
            <p:spPr>
              <a:xfrm>
                <a:off x="0" y="-28575"/>
                <a:ext cx="1952571" cy="2192164"/>
              </a:xfrm>
              <a:prstGeom prst="rect">
                <a:avLst/>
              </a:prstGeom>
            </p:spPr>
            <p:txBody>
              <a:bodyPr anchor="ctr" rtlCol="false" tIns="50800" lIns="50800" bIns="50800" rIns="50800"/>
              <a:lstStyle/>
              <a:p>
                <a:pPr algn="ctr">
                  <a:lnSpc>
                    <a:spcPts val="2530"/>
                  </a:lnSpc>
                </a:pPr>
              </a:p>
            </p:txBody>
          </p:sp>
        </p:grpSp>
        <p:grpSp>
          <p:nvGrpSpPr>
            <p:cNvPr name="Group 7" id="7"/>
            <p:cNvGrpSpPr/>
            <p:nvPr/>
          </p:nvGrpSpPr>
          <p:grpSpPr>
            <a:xfrm rot="0">
              <a:off x="309813" y="0"/>
              <a:ext cx="9884890" cy="10953171"/>
              <a:chOff x="0" y="0"/>
              <a:chExt cx="1952571" cy="2163589"/>
            </a:xfrm>
          </p:grpSpPr>
          <p:sp>
            <p:nvSpPr>
              <p:cNvPr name="Freeform 8" id="8"/>
              <p:cNvSpPr/>
              <p:nvPr/>
            </p:nvSpPr>
            <p:spPr>
              <a:xfrm flipH="false" flipV="false" rot="0">
                <a:off x="0" y="0"/>
                <a:ext cx="1952571" cy="2163589"/>
              </a:xfrm>
              <a:custGeom>
                <a:avLst/>
                <a:gdLst/>
                <a:ahLst/>
                <a:cxnLst/>
                <a:rect r="r" b="b" t="t" l="l"/>
                <a:pathLst>
                  <a:path h="2163589" w="1952571">
                    <a:moveTo>
                      <a:pt x="53258" y="0"/>
                    </a:moveTo>
                    <a:lnTo>
                      <a:pt x="1899313" y="0"/>
                    </a:lnTo>
                    <a:cubicBezTo>
                      <a:pt x="1913438" y="0"/>
                      <a:pt x="1926984" y="5611"/>
                      <a:pt x="1936972" y="15599"/>
                    </a:cubicBezTo>
                    <a:cubicBezTo>
                      <a:pt x="1946960" y="25587"/>
                      <a:pt x="1952571" y="39133"/>
                      <a:pt x="1952571" y="53258"/>
                    </a:cubicBezTo>
                    <a:lnTo>
                      <a:pt x="1952571" y="2110331"/>
                    </a:lnTo>
                    <a:cubicBezTo>
                      <a:pt x="1952571" y="2139745"/>
                      <a:pt x="1928726" y="2163589"/>
                      <a:pt x="1899313" y="2163589"/>
                    </a:cubicBezTo>
                    <a:lnTo>
                      <a:pt x="53258" y="2163589"/>
                    </a:lnTo>
                    <a:cubicBezTo>
                      <a:pt x="39133" y="2163589"/>
                      <a:pt x="25587" y="2157978"/>
                      <a:pt x="15599" y="2147991"/>
                    </a:cubicBezTo>
                    <a:cubicBezTo>
                      <a:pt x="5611" y="2138003"/>
                      <a:pt x="0" y="2124456"/>
                      <a:pt x="0" y="2110331"/>
                    </a:cubicBezTo>
                    <a:lnTo>
                      <a:pt x="0" y="53258"/>
                    </a:lnTo>
                    <a:cubicBezTo>
                      <a:pt x="0" y="39133"/>
                      <a:pt x="5611" y="25587"/>
                      <a:pt x="15599" y="15599"/>
                    </a:cubicBezTo>
                    <a:cubicBezTo>
                      <a:pt x="25587" y="5611"/>
                      <a:pt x="39133" y="0"/>
                      <a:pt x="53258" y="0"/>
                    </a:cubicBezTo>
                    <a:close/>
                  </a:path>
                </a:pathLst>
              </a:custGeom>
              <a:solidFill>
                <a:srgbClr val="FFFFFF"/>
              </a:solidFill>
              <a:ln w="38100" cap="rnd">
                <a:solidFill>
                  <a:srgbClr val="000000"/>
                </a:solidFill>
                <a:prstDash val="solid"/>
                <a:round/>
              </a:ln>
            </p:spPr>
          </p:sp>
          <p:sp>
            <p:nvSpPr>
              <p:cNvPr name="TextBox 9" id="9"/>
              <p:cNvSpPr txBox="true"/>
              <p:nvPr/>
            </p:nvSpPr>
            <p:spPr>
              <a:xfrm>
                <a:off x="0" y="-28575"/>
                <a:ext cx="1952571" cy="2192164"/>
              </a:xfrm>
              <a:prstGeom prst="rect">
                <a:avLst/>
              </a:prstGeom>
            </p:spPr>
            <p:txBody>
              <a:bodyPr anchor="ctr" rtlCol="false" tIns="50800" lIns="50800" bIns="50800" rIns="50800"/>
              <a:lstStyle/>
              <a:p>
                <a:pPr algn="ctr">
                  <a:lnSpc>
                    <a:spcPts val="2530"/>
                  </a:lnSpc>
                </a:pPr>
              </a:p>
            </p:txBody>
          </p:sp>
        </p:grpSp>
        <p:sp>
          <p:nvSpPr>
            <p:cNvPr name="TextBox 10" id="10"/>
            <p:cNvSpPr txBox="true"/>
            <p:nvPr/>
          </p:nvSpPr>
          <p:spPr>
            <a:xfrm rot="0">
              <a:off x="3427228" y="358646"/>
              <a:ext cx="3650059" cy="871008"/>
            </a:xfrm>
            <a:prstGeom prst="rect">
              <a:avLst/>
            </a:prstGeom>
          </p:spPr>
          <p:txBody>
            <a:bodyPr anchor="t" rtlCol="false" tIns="0" lIns="0" bIns="0" rIns="0">
              <a:spAutoFit/>
            </a:bodyPr>
            <a:lstStyle/>
            <a:p>
              <a:pPr algn="ctr">
                <a:lnSpc>
                  <a:spcPts val="5599"/>
                </a:lnSpc>
              </a:pPr>
              <a:r>
                <a:rPr lang="en-US" sz="3999">
                  <a:solidFill>
                    <a:srgbClr val="000000"/>
                  </a:solidFill>
                  <a:latin typeface="Paytone One"/>
                  <a:ea typeface="Paytone One"/>
                  <a:cs typeface="Paytone One"/>
                  <a:sym typeface="Paytone One"/>
                </a:rPr>
                <a:t>Đặc điểm</a:t>
              </a:r>
            </a:p>
          </p:txBody>
        </p:sp>
        <p:sp>
          <p:nvSpPr>
            <p:cNvPr name="TextBox 11" id="11"/>
            <p:cNvSpPr txBox="true"/>
            <p:nvPr/>
          </p:nvSpPr>
          <p:spPr>
            <a:xfrm rot="0">
              <a:off x="553504" y="1514862"/>
              <a:ext cx="9397508" cy="9038167"/>
            </a:xfrm>
            <a:prstGeom prst="rect">
              <a:avLst/>
            </a:prstGeom>
          </p:spPr>
          <p:txBody>
            <a:bodyPr anchor="t" rtlCol="false" tIns="0" lIns="0" bIns="0" rIns="0">
              <a:spAutoFit/>
            </a:bodyPr>
            <a:lstStyle/>
            <a:p>
              <a:pPr algn="l" marL="755651" indent="-377825" lvl="1">
                <a:lnSpc>
                  <a:spcPts val="4900"/>
                </a:lnSpc>
                <a:buFont typeface="Arial"/>
                <a:buChar char="•"/>
              </a:pPr>
              <a:r>
                <a:rPr lang="en-US" sz="3500">
                  <a:solidFill>
                    <a:srgbClr val="000000"/>
                  </a:solidFill>
                  <a:latin typeface="Rokkitt"/>
                  <a:ea typeface="Rokkitt"/>
                  <a:cs typeface="Rokkitt"/>
                  <a:sym typeface="Rokkitt"/>
                </a:rPr>
                <a:t>Hàng đợi tổ chức theo kiểu FIFO</a:t>
              </a:r>
              <a:r>
                <a:rPr lang="en-US" sz="3500">
                  <a:solidFill>
                    <a:srgbClr val="000000"/>
                  </a:solidFill>
                  <a:latin typeface="Rokkitt"/>
                  <a:ea typeface="Rokkitt"/>
                  <a:cs typeface="Rokkitt"/>
                  <a:sym typeface="Rokkitt"/>
                </a:rPr>
                <a:t> </a:t>
              </a:r>
            </a:p>
            <a:p>
              <a:pPr algn="l" marL="755651" indent="-377825" lvl="1">
                <a:lnSpc>
                  <a:spcPts val="4900"/>
                </a:lnSpc>
                <a:buFont typeface="Arial"/>
                <a:buChar char="•"/>
              </a:pPr>
              <a:r>
                <a:rPr lang="en-US" sz="3500">
                  <a:solidFill>
                    <a:srgbClr val="000000"/>
                  </a:solidFill>
                  <a:latin typeface="Rokkitt"/>
                  <a:ea typeface="Rokkitt"/>
                  <a:cs typeface="Rokkitt"/>
                  <a:sym typeface="Rokkitt"/>
                </a:rPr>
                <a:t>Mọi tiến trình được thực hiện theo trình tự xuất hiện cho đến khi kết thúc hoặc bị ngắt</a:t>
              </a:r>
            </a:p>
            <a:p>
              <a:pPr algn="l" marL="755651" indent="-377825" lvl="1">
                <a:lnSpc>
                  <a:spcPts val="4900"/>
                </a:lnSpc>
                <a:buFont typeface="Arial"/>
                <a:buChar char="•"/>
              </a:pPr>
              <a:r>
                <a:rPr lang="en-US" sz="3500">
                  <a:solidFill>
                    <a:srgbClr val="000000"/>
                  </a:solidFill>
                  <a:latin typeface="Rokkitt"/>
                  <a:ea typeface="Rokkitt"/>
                  <a:cs typeface="Rokkitt"/>
                  <a:sym typeface="Rokkitt"/>
                </a:rPr>
                <a:t>Khi tiến trình vào hàng đợi sẵn sàng, tiến trình đó dẽ được đưa vào cuối hàng đợi</a:t>
              </a:r>
            </a:p>
            <a:p>
              <a:pPr algn="l" marL="755651" indent="-377825" lvl="1">
                <a:lnSpc>
                  <a:spcPts val="4900"/>
                </a:lnSpc>
                <a:buFont typeface="Arial"/>
                <a:buChar char="•"/>
              </a:pPr>
              <a:r>
                <a:rPr lang="en-US" sz="3500">
                  <a:solidFill>
                    <a:srgbClr val="000000"/>
                  </a:solidFill>
                  <a:latin typeface="Rokkitt"/>
                  <a:ea typeface="Rokkitt"/>
                  <a:cs typeface="Rokkitt"/>
                  <a:sym typeface="Rokkitt"/>
                </a:rPr>
                <a:t>Khi CPU trở nên rảnh rỗi, nó sẽ lấy tiến trình đầu tiên của hàng đợi để thực hiện xử lý và điều này diễn ra tuần tự.</a:t>
              </a:r>
            </a:p>
          </p:txBody>
        </p:sp>
      </p:grpSp>
      <p:sp>
        <p:nvSpPr>
          <p:cNvPr name="Freeform 12" id="12"/>
          <p:cNvSpPr/>
          <p:nvPr/>
        </p:nvSpPr>
        <p:spPr>
          <a:xfrm flipH="false" flipV="false" rot="0">
            <a:off x="1884570" y="2214880"/>
            <a:ext cx="6356958" cy="6356958"/>
          </a:xfrm>
          <a:custGeom>
            <a:avLst/>
            <a:gdLst/>
            <a:ahLst/>
            <a:cxnLst/>
            <a:rect r="r" b="b" t="t" l="l"/>
            <a:pathLst>
              <a:path h="6356958" w="6356958">
                <a:moveTo>
                  <a:pt x="0" y="0"/>
                </a:moveTo>
                <a:lnTo>
                  <a:pt x="6356959" y="0"/>
                </a:lnTo>
                <a:lnTo>
                  <a:pt x="6356959" y="6356958"/>
                </a:lnTo>
                <a:lnTo>
                  <a:pt x="0" y="6356958"/>
                </a:lnTo>
                <a:lnTo>
                  <a:pt x="0" y="0"/>
                </a:lnTo>
                <a:close/>
              </a:path>
            </a:pathLst>
          </a:custGeom>
          <a:blipFill>
            <a:blip r:embed="rId3"/>
            <a:stretch>
              <a:fillRect l="0" t="0" r="0" b="0"/>
            </a:stretch>
          </a:blipFill>
        </p:spPr>
      </p:sp>
      <p:grpSp>
        <p:nvGrpSpPr>
          <p:cNvPr name="Group 13" id="13"/>
          <p:cNvGrpSpPr/>
          <p:nvPr/>
        </p:nvGrpSpPr>
        <p:grpSpPr>
          <a:xfrm rot="0">
            <a:off x="-448715" y="0"/>
            <a:ext cx="7796202" cy="1647988"/>
            <a:chOff x="0" y="0"/>
            <a:chExt cx="10394936" cy="2197317"/>
          </a:xfrm>
        </p:grpSpPr>
        <p:grpSp>
          <p:nvGrpSpPr>
            <p:cNvPr name="Group 14" id="14"/>
            <p:cNvGrpSpPr/>
            <p:nvPr/>
          </p:nvGrpSpPr>
          <p:grpSpPr>
            <a:xfrm rot="0">
              <a:off x="0" y="0"/>
              <a:ext cx="10394936" cy="2197317"/>
              <a:chOff x="0" y="0"/>
              <a:chExt cx="1851108" cy="391294"/>
            </a:xfrm>
          </p:grpSpPr>
          <p:sp>
            <p:nvSpPr>
              <p:cNvPr name="Freeform 15" id="15"/>
              <p:cNvSpPr/>
              <p:nvPr/>
            </p:nvSpPr>
            <p:spPr>
              <a:xfrm flipH="false" flipV="false" rot="0">
                <a:off x="0" y="0"/>
                <a:ext cx="1838436" cy="391294"/>
              </a:xfrm>
              <a:custGeom>
                <a:avLst/>
                <a:gdLst/>
                <a:ahLst/>
                <a:cxnLst/>
                <a:rect r="r" b="b" t="t" l="l"/>
                <a:pathLst>
                  <a:path h="391294" w="1838436">
                    <a:moveTo>
                      <a:pt x="1618117" y="0"/>
                    </a:moveTo>
                    <a:lnTo>
                      <a:pt x="29791" y="0"/>
                    </a:lnTo>
                    <a:cubicBezTo>
                      <a:pt x="13338" y="0"/>
                      <a:pt x="0" y="13338"/>
                      <a:pt x="0" y="29791"/>
                    </a:cubicBezTo>
                    <a:lnTo>
                      <a:pt x="0" y="361502"/>
                    </a:lnTo>
                    <a:cubicBezTo>
                      <a:pt x="0" y="377956"/>
                      <a:pt x="13338" y="391294"/>
                      <a:pt x="29791" y="391294"/>
                    </a:cubicBezTo>
                    <a:lnTo>
                      <a:pt x="1618117" y="391294"/>
                    </a:lnTo>
                    <a:cubicBezTo>
                      <a:pt x="1637230" y="391294"/>
                      <a:pt x="1655600" y="383887"/>
                      <a:pt x="1669368" y="370631"/>
                    </a:cubicBezTo>
                    <a:lnTo>
                      <a:pt x="1829647" y="216310"/>
                    </a:lnTo>
                    <a:cubicBezTo>
                      <a:pt x="1835263" y="210903"/>
                      <a:pt x="1838436" y="203443"/>
                      <a:pt x="1838436" y="195647"/>
                    </a:cubicBezTo>
                    <a:cubicBezTo>
                      <a:pt x="1838436" y="187851"/>
                      <a:pt x="1835263" y="180391"/>
                      <a:pt x="1829647" y="174984"/>
                    </a:cubicBezTo>
                    <a:lnTo>
                      <a:pt x="1669368" y="20663"/>
                    </a:lnTo>
                    <a:cubicBezTo>
                      <a:pt x="1655600" y="7406"/>
                      <a:pt x="1637230" y="0"/>
                      <a:pt x="1618117" y="0"/>
                    </a:cubicBezTo>
                    <a:close/>
                  </a:path>
                </a:pathLst>
              </a:custGeom>
              <a:solidFill>
                <a:srgbClr val="92C6FF"/>
              </a:solidFill>
              <a:ln w="38100" cap="rnd">
                <a:solidFill>
                  <a:srgbClr val="000000"/>
                </a:solidFill>
                <a:prstDash val="solid"/>
                <a:round/>
              </a:ln>
            </p:spPr>
          </p:sp>
          <p:sp>
            <p:nvSpPr>
              <p:cNvPr name="TextBox 16" id="16"/>
              <p:cNvSpPr txBox="true"/>
              <p:nvPr/>
            </p:nvSpPr>
            <p:spPr>
              <a:xfrm>
                <a:off x="0" y="-38100"/>
                <a:ext cx="1736808" cy="429394"/>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653730" y="555734"/>
              <a:ext cx="9087477"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Cơ sở lý thuyết</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sp>
        <p:nvSpPr>
          <p:cNvPr name="Freeform 3" id="3"/>
          <p:cNvSpPr/>
          <p:nvPr/>
        </p:nvSpPr>
        <p:spPr>
          <a:xfrm flipH="false" flipV="false" rot="0">
            <a:off x="9237076" y="1854388"/>
            <a:ext cx="8022224" cy="6578224"/>
          </a:xfrm>
          <a:custGeom>
            <a:avLst/>
            <a:gdLst/>
            <a:ahLst/>
            <a:cxnLst/>
            <a:rect r="r" b="b" t="t" l="l"/>
            <a:pathLst>
              <a:path h="6578224" w="8022224">
                <a:moveTo>
                  <a:pt x="0" y="0"/>
                </a:moveTo>
                <a:lnTo>
                  <a:pt x="8022224" y="0"/>
                </a:lnTo>
                <a:lnTo>
                  <a:pt x="8022224" y="6578224"/>
                </a:lnTo>
                <a:lnTo>
                  <a:pt x="0" y="6578224"/>
                </a:lnTo>
                <a:lnTo>
                  <a:pt x="0" y="0"/>
                </a:lnTo>
                <a:close/>
              </a:path>
            </a:pathLst>
          </a:custGeom>
          <a:blipFill>
            <a:blip r:embed="rId3"/>
            <a:stretch>
              <a:fillRect l="0" t="0" r="0" b="0"/>
            </a:stretch>
          </a:blipFill>
        </p:spPr>
      </p:sp>
      <p:grpSp>
        <p:nvGrpSpPr>
          <p:cNvPr name="Group 4" id="4"/>
          <p:cNvGrpSpPr/>
          <p:nvPr/>
        </p:nvGrpSpPr>
        <p:grpSpPr>
          <a:xfrm rot="0">
            <a:off x="1028700" y="2782262"/>
            <a:ext cx="8115300" cy="4722476"/>
            <a:chOff x="0" y="0"/>
            <a:chExt cx="10820400" cy="6296635"/>
          </a:xfrm>
        </p:grpSpPr>
        <p:grpSp>
          <p:nvGrpSpPr>
            <p:cNvPr name="Group 5" id="5"/>
            <p:cNvGrpSpPr/>
            <p:nvPr/>
          </p:nvGrpSpPr>
          <p:grpSpPr>
            <a:xfrm rot="0">
              <a:off x="0" y="169019"/>
              <a:ext cx="10491573" cy="6127616"/>
              <a:chOff x="0" y="0"/>
              <a:chExt cx="2922877" cy="1707110"/>
            </a:xfrm>
          </p:grpSpPr>
          <p:sp>
            <p:nvSpPr>
              <p:cNvPr name="Freeform 6" id="6"/>
              <p:cNvSpPr/>
              <p:nvPr/>
            </p:nvSpPr>
            <p:spPr>
              <a:xfrm flipH="false" flipV="false" rot="0">
                <a:off x="0" y="0"/>
                <a:ext cx="2922877" cy="1707110"/>
              </a:xfrm>
              <a:custGeom>
                <a:avLst/>
                <a:gdLst/>
                <a:ahLst/>
                <a:cxnLst/>
                <a:rect r="r" b="b" t="t" l="l"/>
                <a:pathLst>
                  <a:path h="1707110" w="2922877">
                    <a:moveTo>
                      <a:pt x="35578" y="0"/>
                    </a:moveTo>
                    <a:lnTo>
                      <a:pt x="2887299" y="0"/>
                    </a:lnTo>
                    <a:cubicBezTo>
                      <a:pt x="2896735" y="0"/>
                      <a:pt x="2905785" y="3748"/>
                      <a:pt x="2912457" y="10421"/>
                    </a:cubicBezTo>
                    <a:cubicBezTo>
                      <a:pt x="2919129" y="17093"/>
                      <a:pt x="2922877" y="26142"/>
                      <a:pt x="2922877" y="35578"/>
                    </a:cubicBezTo>
                    <a:lnTo>
                      <a:pt x="2922877" y="1671532"/>
                    </a:lnTo>
                    <a:cubicBezTo>
                      <a:pt x="2922877" y="1680968"/>
                      <a:pt x="2919129" y="1690017"/>
                      <a:pt x="2912457" y="1696690"/>
                    </a:cubicBezTo>
                    <a:cubicBezTo>
                      <a:pt x="2905785" y="1703362"/>
                      <a:pt x="2896735" y="1707110"/>
                      <a:pt x="2887299" y="1707110"/>
                    </a:cubicBezTo>
                    <a:lnTo>
                      <a:pt x="35578" y="1707110"/>
                    </a:lnTo>
                    <a:cubicBezTo>
                      <a:pt x="15929" y="1707110"/>
                      <a:pt x="0" y="1691181"/>
                      <a:pt x="0" y="1671532"/>
                    </a:cubicBezTo>
                    <a:lnTo>
                      <a:pt x="0" y="35578"/>
                    </a:lnTo>
                    <a:cubicBezTo>
                      <a:pt x="0" y="15929"/>
                      <a:pt x="15929" y="0"/>
                      <a:pt x="35578" y="0"/>
                    </a:cubicBezTo>
                    <a:close/>
                  </a:path>
                </a:pathLst>
              </a:custGeom>
              <a:solidFill>
                <a:srgbClr val="90C6FF"/>
              </a:solidFill>
              <a:ln w="38100" cap="rnd">
                <a:solidFill>
                  <a:srgbClr val="000000"/>
                </a:solidFill>
                <a:prstDash val="solid"/>
                <a:round/>
              </a:ln>
            </p:spPr>
          </p:sp>
          <p:sp>
            <p:nvSpPr>
              <p:cNvPr name="TextBox 7" id="7"/>
              <p:cNvSpPr txBox="true"/>
              <p:nvPr/>
            </p:nvSpPr>
            <p:spPr>
              <a:xfrm>
                <a:off x="0" y="-28575"/>
                <a:ext cx="2922877" cy="1735685"/>
              </a:xfrm>
              <a:prstGeom prst="rect">
                <a:avLst/>
              </a:prstGeom>
            </p:spPr>
            <p:txBody>
              <a:bodyPr anchor="ctr" rtlCol="false" tIns="50800" lIns="50800" bIns="50800" rIns="50800"/>
              <a:lstStyle/>
              <a:p>
                <a:pPr algn="ctr">
                  <a:lnSpc>
                    <a:spcPts val="2530"/>
                  </a:lnSpc>
                </a:pPr>
              </a:p>
            </p:txBody>
          </p:sp>
        </p:grpSp>
        <p:grpSp>
          <p:nvGrpSpPr>
            <p:cNvPr name="Group 8" id="8"/>
            <p:cNvGrpSpPr/>
            <p:nvPr/>
          </p:nvGrpSpPr>
          <p:grpSpPr>
            <a:xfrm rot="0">
              <a:off x="328827" y="0"/>
              <a:ext cx="10491573" cy="6127616"/>
              <a:chOff x="0" y="0"/>
              <a:chExt cx="2922877" cy="1707110"/>
            </a:xfrm>
          </p:grpSpPr>
          <p:sp>
            <p:nvSpPr>
              <p:cNvPr name="Freeform 9" id="9"/>
              <p:cNvSpPr/>
              <p:nvPr/>
            </p:nvSpPr>
            <p:spPr>
              <a:xfrm flipH="false" flipV="false" rot="0">
                <a:off x="0" y="0"/>
                <a:ext cx="2922877" cy="1707110"/>
              </a:xfrm>
              <a:custGeom>
                <a:avLst/>
                <a:gdLst/>
                <a:ahLst/>
                <a:cxnLst/>
                <a:rect r="r" b="b" t="t" l="l"/>
                <a:pathLst>
                  <a:path h="1707110" w="2922877">
                    <a:moveTo>
                      <a:pt x="35578" y="0"/>
                    </a:moveTo>
                    <a:lnTo>
                      <a:pt x="2887299" y="0"/>
                    </a:lnTo>
                    <a:cubicBezTo>
                      <a:pt x="2896735" y="0"/>
                      <a:pt x="2905785" y="3748"/>
                      <a:pt x="2912457" y="10421"/>
                    </a:cubicBezTo>
                    <a:cubicBezTo>
                      <a:pt x="2919129" y="17093"/>
                      <a:pt x="2922877" y="26142"/>
                      <a:pt x="2922877" y="35578"/>
                    </a:cubicBezTo>
                    <a:lnTo>
                      <a:pt x="2922877" y="1671532"/>
                    </a:lnTo>
                    <a:cubicBezTo>
                      <a:pt x="2922877" y="1680968"/>
                      <a:pt x="2919129" y="1690017"/>
                      <a:pt x="2912457" y="1696690"/>
                    </a:cubicBezTo>
                    <a:cubicBezTo>
                      <a:pt x="2905785" y="1703362"/>
                      <a:pt x="2896735" y="1707110"/>
                      <a:pt x="2887299" y="1707110"/>
                    </a:cubicBezTo>
                    <a:lnTo>
                      <a:pt x="35578" y="1707110"/>
                    </a:lnTo>
                    <a:cubicBezTo>
                      <a:pt x="15929" y="1707110"/>
                      <a:pt x="0" y="1691181"/>
                      <a:pt x="0" y="1671532"/>
                    </a:cubicBezTo>
                    <a:lnTo>
                      <a:pt x="0" y="35578"/>
                    </a:lnTo>
                    <a:cubicBezTo>
                      <a:pt x="0" y="15929"/>
                      <a:pt x="15929" y="0"/>
                      <a:pt x="35578" y="0"/>
                    </a:cubicBezTo>
                    <a:close/>
                  </a:path>
                </a:pathLst>
              </a:custGeom>
              <a:solidFill>
                <a:srgbClr val="FFFFFF"/>
              </a:solidFill>
              <a:ln w="38100" cap="rnd">
                <a:solidFill>
                  <a:srgbClr val="000000"/>
                </a:solidFill>
                <a:prstDash val="solid"/>
                <a:round/>
              </a:ln>
            </p:spPr>
          </p:sp>
          <p:sp>
            <p:nvSpPr>
              <p:cNvPr name="TextBox 10" id="10"/>
              <p:cNvSpPr txBox="true"/>
              <p:nvPr/>
            </p:nvSpPr>
            <p:spPr>
              <a:xfrm>
                <a:off x="0" y="-28575"/>
                <a:ext cx="2922877" cy="1735685"/>
              </a:xfrm>
              <a:prstGeom prst="rect">
                <a:avLst/>
              </a:prstGeom>
            </p:spPr>
            <p:txBody>
              <a:bodyPr anchor="ctr" rtlCol="false" tIns="50800" lIns="50800" bIns="50800" rIns="50800"/>
              <a:lstStyle/>
              <a:p>
                <a:pPr algn="ctr">
                  <a:lnSpc>
                    <a:spcPts val="2530"/>
                  </a:lnSpc>
                </a:pPr>
              </a:p>
            </p:txBody>
          </p:sp>
        </p:grpSp>
        <p:sp>
          <p:nvSpPr>
            <p:cNvPr name="TextBox 11" id="11"/>
            <p:cNvSpPr txBox="true"/>
            <p:nvPr/>
          </p:nvSpPr>
          <p:spPr>
            <a:xfrm rot="0">
              <a:off x="1551964" y="485029"/>
              <a:ext cx="7716473" cy="871008"/>
            </a:xfrm>
            <a:prstGeom prst="rect">
              <a:avLst/>
            </a:prstGeom>
          </p:spPr>
          <p:txBody>
            <a:bodyPr anchor="t" rtlCol="false" tIns="0" lIns="0" bIns="0" rIns="0">
              <a:spAutoFit/>
            </a:bodyPr>
            <a:lstStyle/>
            <a:p>
              <a:pPr algn="ctr">
                <a:lnSpc>
                  <a:spcPts val="5599"/>
                </a:lnSpc>
              </a:pPr>
              <a:r>
                <a:rPr lang="en-US" sz="3999">
                  <a:solidFill>
                    <a:srgbClr val="000000"/>
                  </a:solidFill>
                  <a:latin typeface="Paytone One"/>
                  <a:ea typeface="Paytone One"/>
                  <a:cs typeface="Paytone One"/>
                  <a:sym typeface="Paytone One"/>
                </a:rPr>
                <a:t>Cách thức hoạt động</a:t>
              </a:r>
            </a:p>
          </p:txBody>
        </p:sp>
        <p:sp>
          <p:nvSpPr>
            <p:cNvPr name="TextBox 12" id="12"/>
            <p:cNvSpPr txBox="true"/>
            <p:nvPr/>
          </p:nvSpPr>
          <p:spPr>
            <a:xfrm rot="0">
              <a:off x="595459" y="2143438"/>
              <a:ext cx="10007600" cy="3259667"/>
            </a:xfrm>
            <a:prstGeom prst="rect">
              <a:avLst/>
            </a:prstGeom>
          </p:spPr>
          <p:txBody>
            <a:bodyPr anchor="t" rtlCol="false" tIns="0" lIns="0" bIns="0" rIns="0">
              <a:spAutoFit/>
            </a:bodyPr>
            <a:lstStyle/>
            <a:p>
              <a:pPr algn="l">
                <a:lnSpc>
                  <a:spcPts val="4900"/>
                </a:lnSpc>
              </a:pPr>
              <a:r>
                <a:rPr lang="en-US" sz="3500">
                  <a:solidFill>
                    <a:srgbClr val="000000"/>
                  </a:solidFill>
                  <a:latin typeface="Rokkitt"/>
                  <a:ea typeface="Rokkitt"/>
                  <a:cs typeface="Rokkitt"/>
                  <a:sym typeface="Rokkitt"/>
                </a:rPr>
                <a:t>Thuật toán lập lịch trình FCFS thường được thông qua các số liệu được thu thập từ trước lập thành bảng dữ liệu và từ đó biểu diễn thành biểu đồ Gantt</a:t>
              </a:r>
            </a:p>
          </p:txBody>
        </p:sp>
      </p:grpSp>
      <p:grpSp>
        <p:nvGrpSpPr>
          <p:cNvPr name="Group 13" id="13"/>
          <p:cNvGrpSpPr/>
          <p:nvPr/>
        </p:nvGrpSpPr>
        <p:grpSpPr>
          <a:xfrm rot="0">
            <a:off x="-448715" y="0"/>
            <a:ext cx="7796202" cy="1647988"/>
            <a:chOff x="0" y="0"/>
            <a:chExt cx="10394936" cy="2197317"/>
          </a:xfrm>
        </p:grpSpPr>
        <p:grpSp>
          <p:nvGrpSpPr>
            <p:cNvPr name="Group 14" id="14"/>
            <p:cNvGrpSpPr/>
            <p:nvPr/>
          </p:nvGrpSpPr>
          <p:grpSpPr>
            <a:xfrm rot="0">
              <a:off x="0" y="0"/>
              <a:ext cx="10394936" cy="2197317"/>
              <a:chOff x="0" y="0"/>
              <a:chExt cx="1851108" cy="391294"/>
            </a:xfrm>
          </p:grpSpPr>
          <p:sp>
            <p:nvSpPr>
              <p:cNvPr name="Freeform 15" id="15"/>
              <p:cNvSpPr/>
              <p:nvPr/>
            </p:nvSpPr>
            <p:spPr>
              <a:xfrm flipH="false" flipV="false" rot="0">
                <a:off x="0" y="0"/>
                <a:ext cx="1838436" cy="391294"/>
              </a:xfrm>
              <a:custGeom>
                <a:avLst/>
                <a:gdLst/>
                <a:ahLst/>
                <a:cxnLst/>
                <a:rect r="r" b="b" t="t" l="l"/>
                <a:pathLst>
                  <a:path h="391294" w="1838436">
                    <a:moveTo>
                      <a:pt x="1618117" y="0"/>
                    </a:moveTo>
                    <a:lnTo>
                      <a:pt x="29791" y="0"/>
                    </a:lnTo>
                    <a:cubicBezTo>
                      <a:pt x="13338" y="0"/>
                      <a:pt x="0" y="13338"/>
                      <a:pt x="0" y="29791"/>
                    </a:cubicBezTo>
                    <a:lnTo>
                      <a:pt x="0" y="361502"/>
                    </a:lnTo>
                    <a:cubicBezTo>
                      <a:pt x="0" y="377956"/>
                      <a:pt x="13338" y="391294"/>
                      <a:pt x="29791" y="391294"/>
                    </a:cubicBezTo>
                    <a:lnTo>
                      <a:pt x="1618117" y="391294"/>
                    </a:lnTo>
                    <a:cubicBezTo>
                      <a:pt x="1637230" y="391294"/>
                      <a:pt x="1655600" y="383887"/>
                      <a:pt x="1669368" y="370631"/>
                    </a:cubicBezTo>
                    <a:lnTo>
                      <a:pt x="1829647" y="216310"/>
                    </a:lnTo>
                    <a:cubicBezTo>
                      <a:pt x="1835263" y="210903"/>
                      <a:pt x="1838436" y="203443"/>
                      <a:pt x="1838436" y="195647"/>
                    </a:cubicBezTo>
                    <a:cubicBezTo>
                      <a:pt x="1838436" y="187851"/>
                      <a:pt x="1835263" y="180391"/>
                      <a:pt x="1829647" y="174984"/>
                    </a:cubicBezTo>
                    <a:lnTo>
                      <a:pt x="1669368" y="20663"/>
                    </a:lnTo>
                    <a:cubicBezTo>
                      <a:pt x="1655600" y="7406"/>
                      <a:pt x="1637230" y="0"/>
                      <a:pt x="1618117" y="0"/>
                    </a:cubicBezTo>
                    <a:close/>
                  </a:path>
                </a:pathLst>
              </a:custGeom>
              <a:solidFill>
                <a:srgbClr val="92C6FF"/>
              </a:solidFill>
              <a:ln w="38100" cap="rnd">
                <a:solidFill>
                  <a:srgbClr val="000000"/>
                </a:solidFill>
                <a:prstDash val="solid"/>
                <a:round/>
              </a:ln>
            </p:spPr>
          </p:sp>
          <p:sp>
            <p:nvSpPr>
              <p:cNvPr name="TextBox 16" id="16"/>
              <p:cNvSpPr txBox="true"/>
              <p:nvPr/>
            </p:nvSpPr>
            <p:spPr>
              <a:xfrm>
                <a:off x="0" y="-38100"/>
                <a:ext cx="1736808" cy="429394"/>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653730" y="555734"/>
              <a:ext cx="9087477"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Cơ sở lý thuyết</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7796202" cy="1647988"/>
            <a:chOff x="0" y="0"/>
            <a:chExt cx="10394936" cy="2197317"/>
          </a:xfrm>
        </p:grpSpPr>
        <p:grpSp>
          <p:nvGrpSpPr>
            <p:cNvPr name="Group 4" id="4"/>
            <p:cNvGrpSpPr/>
            <p:nvPr/>
          </p:nvGrpSpPr>
          <p:grpSpPr>
            <a:xfrm rot="0">
              <a:off x="0" y="0"/>
              <a:ext cx="10394936" cy="2197317"/>
              <a:chOff x="0" y="0"/>
              <a:chExt cx="1851108" cy="391294"/>
            </a:xfrm>
          </p:grpSpPr>
          <p:sp>
            <p:nvSpPr>
              <p:cNvPr name="Freeform 5" id="5"/>
              <p:cNvSpPr/>
              <p:nvPr/>
            </p:nvSpPr>
            <p:spPr>
              <a:xfrm flipH="false" flipV="false" rot="0">
                <a:off x="0" y="0"/>
                <a:ext cx="1838436" cy="391294"/>
              </a:xfrm>
              <a:custGeom>
                <a:avLst/>
                <a:gdLst/>
                <a:ahLst/>
                <a:cxnLst/>
                <a:rect r="r" b="b" t="t" l="l"/>
                <a:pathLst>
                  <a:path h="391294" w="1838436">
                    <a:moveTo>
                      <a:pt x="1618117" y="0"/>
                    </a:moveTo>
                    <a:lnTo>
                      <a:pt x="29791" y="0"/>
                    </a:lnTo>
                    <a:cubicBezTo>
                      <a:pt x="13338" y="0"/>
                      <a:pt x="0" y="13338"/>
                      <a:pt x="0" y="29791"/>
                    </a:cubicBezTo>
                    <a:lnTo>
                      <a:pt x="0" y="361502"/>
                    </a:lnTo>
                    <a:cubicBezTo>
                      <a:pt x="0" y="377956"/>
                      <a:pt x="13338" y="391294"/>
                      <a:pt x="29791" y="391294"/>
                    </a:cubicBezTo>
                    <a:lnTo>
                      <a:pt x="1618117" y="391294"/>
                    </a:lnTo>
                    <a:cubicBezTo>
                      <a:pt x="1637230" y="391294"/>
                      <a:pt x="1655600" y="383887"/>
                      <a:pt x="1669368" y="370631"/>
                    </a:cubicBezTo>
                    <a:lnTo>
                      <a:pt x="1829647" y="216310"/>
                    </a:lnTo>
                    <a:cubicBezTo>
                      <a:pt x="1835263" y="210903"/>
                      <a:pt x="1838436" y="203443"/>
                      <a:pt x="1838436" y="195647"/>
                    </a:cubicBezTo>
                    <a:cubicBezTo>
                      <a:pt x="1838436" y="187851"/>
                      <a:pt x="1835263" y="180391"/>
                      <a:pt x="1829647" y="174984"/>
                    </a:cubicBezTo>
                    <a:lnTo>
                      <a:pt x="1669368" y="20663"/>
                    </a:lnTo>
                    <a:cubicBezTo>
                      <a:pt x="1655600" y="7406"/>
                      <a:pt x="1637230" y="0"/>
                      <a:pt x="1618117" y="0"/>
                    </a:cubicBezTo>
                    <a:close/>
                  </a:path>
                </a:pathLst>
              </a:custGeom>
              <a:solidFill>
                <a:srgbClr val="92C6FF"/>
              </a:solidFill>
              <a:ln w="38100" cap="rnd">
                <a:solidFill>
                  <a:srgbClr val="000000"/>
                </a:solidFill>
                <a:prstDash val="solid"/>
                <a:round/>
              </a:ln>
            </p:spPr>
          </p:sp>
          <p:sp>
            <p:nvSpPr>
              <p:cNvPr name="TextBox 6" id="6"/>
              <p:cNvSpPr txBox="true"/>
              <p:nvPr/>
            </p:nvSpPr>
            <p:spPr>
              <a:xfrm>
                <a:off x="0" y="-38100"/>
                <a:ext cx="1736808" cy="429394"/>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653730" y="555734"/>
              <a:ext cx="9087477"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Cơ sở lý thuyết</a:t>
              </a:r>
            </a:p>
          </p:txBody>
        </p:sp>
      </p:grpSp>
      <p:graphicFrame>
        <p:nvGraphicFramePr>
          <p:cNvPr name="Table 8" id="8"/>
          <p:cNvGraphicFramePr>
            <a:graphicFrameLocks noGrp="true"/>
          </p:cNvGraphicFramePr>
          <p:nvPr/>
        </p:nvGraphicFramePr>
        <p:xfrm>
          <a:off x="956228" y="2517336"/>
          <a:ext cx="16375543" cy="4762500"/>
        </p:xfrm>
        <a:graphic>
          <a:graphicData uri="http://schemas.openxmlformats.org/drawingml/2006/table">
            <a:tbl>
              <a:tblPr/>
              <a:tblGrid>
                <a:gridCol w="3962187"/>
                <a:gridCol w="3514321"/>
                <a:gridCol w="8899036"/>
              </a:tblGrid>
              <a:tr h="1593901">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Thời gian đến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Arrival Time - 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Thời gian một tiến trình bắt đầu xuất hiện trong hàng đợi để được xử lý.</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6200">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Thời gian bùng nổ</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Burst Time - BT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Thời gian tiến trình cần CPU để hoàn thành.</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6200">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Thời gian bắt đầu</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Start Time - ST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Thời gian tiến trình bắt đầu được thực thi trên CPU.</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56200">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Thời gian hoàn thành</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Finish Time - FT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Thời gian mà tiến trình hoàn thành công việc.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Freeform 9" id="9"/>
          <p:cNvSpPr/>
          <p:nvPr/>
        </p:nvSpPr>
        <p:spPr>
          <a:xfrm flipH="false" flipV="false" rot="0">
            <a:off x="14016475" y="7465702"/>
            <a:ext cx="2821298" cy="2821298"/>
          </a:xfrm>
          <a:custGeom>
            <a:avLst/>
            <a:gdLst/>
            <a:ahLst/>
            <a:cxnLst/>
            <a:rect r="r" b="b" t="t" l="l"/>
            <a:pathLst>
              <a:path h="2821298" w="2821298">
                <a:moveTo>
                  <a:pt x="0" y="0"/>
                </a:moveTo>
                <a:lnTo>
                  <a:pt x="2821298" y="0"/>
                </a:lnTo>
                <a:lnTo>
                  <a:pt x="2821298" y="2821298"/>
                </a:lnTo>
                <a:lnTo>
                  <a:pt x="0" y="2821298"/>
                </a:lnTo>
                <a:lnTo>
                  <a:pt x="0" y="0"/>
                </a:lnTo>
                <a:close/>
              </a:path>
            </a:pathLst>
          </a:custGeom>
          <a:blipFill>
            <a:blip r:embed="rId3"/>
            <a:stretch>
              <a:fillRect l="0" t="0" r="0" b="0"/>
            </a:stretch>
          </a:blipFill>
        </p:spPr>
      </p:sp>
      <p:sp>
        <p:nvSpPr>
          <p:cNvPr name="TextBox 10" id="10"/>
          <p:cNvSpPr txBox="true"/>
          <p:nvPr/>
        </p:nvSpPr>
        <p:spPr>
          <a:xfrm rot="0">
            <a:off x="5985698" y="1581313"/>
            <a:ext cx="6316603" cy="669925"/>
          </a:xfrm>
          <a:prstGeom prst="rect">
            <a:avLst/>
          </a:prstGeom>
        </p:spPr>
        <p:txBody>
          <a:bodyPr anchor="t" rtlCol="false" tIns="0" lIns="0" bIns="0" rIns="0">
            <a:spAutoFit/>
          </a:bodyPr>
          <a:lstStyle/>
          <a:p>
            <a:pPr algn="ctr">
              <a:lnSpc>
                <a:spcPts val="5599"/>
              </a:lnSpc>
            </a:pPr>
            <a:r>
              <a:rPr lang="en-US" sz="3999">
                <a:solidFill>
                  <a:srgbClr val="000000"/>
                </a:solidFill>
                <a:latin typeface="Paytone One"/>
                <a:ea typeface="Paytone One"/>
                <a:cs typeface="Paytone One"/>
                <a:sym typeface="Paytone One"/>
              </a:rPr>
              <a:t>Các tham số thời gian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8" r="0" b="-118"/>
            </a:stretch>
          </a:blipFill>
        </p:spPr>
      </p:sp>
      <p:grpSp>
        <p:nvGrpSpPr>
          <p:cNvPr name="Group 3" id="3"/>
          <p:cNvGrpSpPr/>
          <p:nvPr/>
        </p:nvGrpSpPr>
        <p:grpSpPr>
          <a:xfrm rot="0">
            <a:off x="-448715" y="0"/>
            <a:ext cx="7796202" cy="1647988"/>
            <a:chOff x="0" y="0"/>
            <a:chExt cx="10394936" cy="2197317"/>
          </a:xfrm>
        </p:grpSpPr>
        <p:grpSp>
          <p:nvGrpSpPr>
            <p:cNvPr name="Group 4" id="4"/>
            <p:cNvGrpSpPr/>
            <p:nvPr/>
          </p:nvGrpSpPr>
          <p:grpSpPr>
            <a:xfrm rot="0">
              <a:off x="0" y="0"/>
              <a:ext cx="10394936" cy="2197317"/>
              <a:chOff x="0" y="0"/>
              <a:chExt cx="1851108" cy="391294"/>
            </a:xfrm>
          </p:grpSpPr>
          <p:sp>
            <p:nvSpPr>
              <p:cNvPr name="Freeform 5" id="5"/>
              <p:cNvSpPr/>
              <p:nvPr/>
            </p:nvSpPr>
            <p:spPr>
              <a:xfrm flipH="false" flipV="false" rot="0">
                <a:off x="0" y="0"/>
                <a:ext cx="1838436" cy="391294"/>
              </a:xfrm>
              <a:custGeom>
                <a:avLst/>
                <a:gdLst/>
                <a:ahLst/>
                <a:cxnLst/>
                <a:rect r="r" b="b" t="t" l="l"/>
                <a:pathLst>
                  <a:path h="391294" w="1838436">
                    <a:moveTo>
                      <a:pt x="1618117" y="0"/>
                    </a:moveTo>
                    <a:lnTo>
                      <a:pt x="29791" y="0"/>
                    </a:lnTo>
                    <a:cubicBezTo>
                      <a:pt x="13338" y="0"/>
                      <a:pt x="0" y="13338"/>
                      <a:pt x="0" y="29791"/>
                    </a:cubicBezTo>
                    <a:lnTo>
                      <a:pt x="0" y="361502"/>
                    </a:lnTo>
                    <a:cubicBezTo>
                      <a:pt x="0" y="377956"/>
                      <a:pt x="13338" y="391294"/>
                      <a:pt x="29791" y="391294"/>
                    </a:cubicBezTo>
                    <a:lnTo>
                      <a:pt x="1618117" y="391294"/>
                    </a:lnTo>
                    <a:cubicBezTo>
                      <a:pt x="1637230" y="391294"/>
                      <a:pt x="1655600" y="383887"/>
                      <a:pt x="1669368" y="370631"/>
                    </a:cubicBezTo>
                    <a:lnTo>
                      <a:pt x="1829647" y="216310"/>
                    </a:lnTo>
                    <a:cubicBezTo>
                      <a:pt x="1835263" y="210903"/>
                      <a:pt x="1838436" y="203443"/>
                      <a:pt x="1838436" y="195647"/>
                    </a:cubicBezTo>
                    <a:cubicBezTo>
                      <a:pt x="1838436" y="187851"/>
                      <a:pt x="1835263" y="180391"/>
                      <a:pt x="1829647" y="174984"/>
                    </a:cubicBezTo>
                    <a:lnTo>
                      <a:pt x="1669368" y="20663"/>
                    </a:lnTo>
                    <a:cubicBezTo>
                      <a:pt x="1655600" y="7406"/>
                      <a:pt x="1637230" y="0"/>
                      <a:pt x="1618117" y="0"/>
                    </a:cubicBezTo>
                    <a:close/>
                  </a:path>
                </a:pathLst>
              </a:custGeom>
              <a:solidFill>
                <a:srgbClr val="92C6FF"/>
              </a:solidFill>
              <a:ln w="38100" cap="rnd">
                <a:solidFill>
                  <a:srgbClr val="000000"/>
                </a:solidFill>
                <a:prstDash val="solid"/>
                <a:round/>
              </a:ln>
            </p:spPr>
          </p:sp>
          <p:sp>
            <p:nvSpPr>
              <p:cNvPr name="TextBox 6" id="6"/>
              <p:cNvSpPr txBox="true"/>
              <p:nvPr/>
            </p:nvSpPr>
            <p:spPr>
              <a:xfrm>
                <a:off x="0" y="-38100"/>
                <a:ext cx="1736808" cy="429394"/>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653730" y="555734"/>
              <a:ext cx="9087477" cy="1000124"/>
            </a:xfrm>
            <a:prstGeom prst="rect">
              <a:avLst/>
            </a:prstGeom>
          </p:spPr>
          <p:txBody>
            <a:bodyPr anchor="t" rtlCol="false" tIns="0" lIns="0" bIns="0" rIns="0">
              <a:spAutoFit/>
            </a:bodyPr>
            <a:lstStyle/>
            <a:p>
              <a:pPr algn="ctr">
                <a:lnSpc>
                  <a:spcPts val="6300"/>
                </a:lnSpc>
              </a:pPr>
              <a:r>
                <a:rPr lang="en-US" sz="4500">
                  <a:solidFill>
                    <a:srgbClr val="000000"/>
                  </a:solidFill>
                  <a:latin typeface="Paytone One"/>
                  <a:ea typeface="Paytone One"/>
                  <a:cs typeface="Paytone One"/>
                  <a:sym typeface="Paytone One"/>
                </a:rPr>
                <a:t>Cơ sở lý thuyết</a:t>
              </a:r>
            </a:p>
          </p:txBody>
        </p:sp>
      </p:grpSp>
      <p:sp>
        <p:nvSpPr>
          <p:cNvPr name="Freeform 8" id="8"/>
          <p:cNvSpPr/>
          <p:nvPr/>
        </p:nvSpPr>
        <p:spPr>
          <a:xfrm flipH="false" flipV="false" rot="6460268">
            <a:off x="748461" y="5348371"/>
            <a:ext cx="3591496" cy="3627773"/>
          </a:xfrm>
          <a:custGeom>
            <a:avLst/>
            <a:gdLst/>
            <a:ahLst/>
            <a:cxnLst/>
            <a:rect r="r" b="b" t="t" l="l"/>
            <a:pathLst>
              <a:path h="3627773" w="3591496">
                <a:moveTo>
                  <a:pt x="0" y="0"/>
                </a:moveTo>
                <a:lnTo>
                  <a:pt x="3591495" y="0"/>
                </a:lnTo>
                <a:lnTo>
                  <a:pt x="3591495" y="3627773"/>
                </a:lnTo>
                <a:lnTo>
                  <a:pt x="0" y="3627773"/>
                </a:lnTo>
                <a:lnTo>
                  <a:pt x="0" y="0"/>
                </a:lnTo>
                <a:close/>
              </a:path>
            </a:pathLst>
          </a:custGeom>
          <a:blipFill>
            <a:blip r:embed="rId3"/>
            <a:stretch>
              <a:fillRect l="0" t="0" r="0" b="0"/>
            </a:stretch>
          </a:blipFill>
        </p:spPr>
      </p:sp>
      <p:graphicFrame>
        <p:nvGraphicFramePr>
          <p:cNvPr name="Table 9" id="9"/>
          <p:cNvGraphicFramePr>
            <a:graphicFrameLocks noGrp="true"/>
          </p:cNvGraphicFramePr>
          <p:nvPr/>
        </p:nvGraphicFramePr>
        <p:xfrm>
          <a:off x="1117926" y="2409537"/>
          <a:ext cx="16052147" cy="3200400"/>
        </p:xfrm>
        <a:graphic>
          <a:graphicData uri="http://schemas.openxmlformats.org/drawingml/2006/table">
            <a:tbl>
              <a:tblPr/>
              <a:tblGrid>
                <a:gridCol w="3962373"/>
                <a:gridCol w="4224562"/>
                <a:gridCol w="7865212"/>
              </a:tblGrid>
              <a:tr h="1600200">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Thời gian chờ</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Waiting Time - WT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Thời gian mà tiến trình phải chờ đợi trong hàng đợi trước khi được xử lý.</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600200">
                <a:tc>
                  <a:txBody>
                    <a:bodyPr anchor="t" rtlCol="false"/>
                    <a:lstStyle/>
                    <a:p>
                      <a:pPr algn="ctr">
                        <a:lnSpc>
                          <a:spcPts val="4200"/>
                        </a:lnSpc>
                        <a:defRPr/>
                      </a:pPr>
                      <a:r>
                        <a:rPr lang="en-US" sz="3000" b="true">
                          <a:solidFill>
                            <a:srgbClr val="000000"/>
                          </a:solidFill>
                          <a:latin typeface="Rokkitt Bold"/>
                          <a:ea typeface="Rokkitt Bold"/>
                          <a:cs typeface="Rokkitt Bold"/>
                          <a:sym typeface="Rokkitt Bold"/>
                        </a:rPr>
                        <a:t>Thời gian quay vòng</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Turnaround Time - TAT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4200"/>
                        </a:lnSpc>
                        <a:defRPr/>
                      </a:pPr>
                      <a:r>
                        <a:rPr lang="en-US" sz="3000">
                          <a:solidFill>
                            <a:srgbClr val="000000"/>
                          </a:solidFill>
                          <a:latin typeface="Rokkitt"/>
                          <a:ea typeface="Rokkitt"/>
                          <a:cs typeface="Rokkitt"/>
                          <a:sym typeface="Rokkitt"/>
                        </a:rPr>
                        <a:t>Tổng thời gian mà một tiến trình cần để hoàn thành từ lúc đến hàng đợi đến khi hoàn thành.</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grpSp>
        <p:nvGrpSpPr>
          <p:cNvPr name="Group 10" id="10"/>
          <p:cNvGrpSpPr/>
          <p:nvPr/>
        </p:nvGrpSpPr>
        <p:grpSpPr>
          <a:xfrm rot="0">
            <a:off x="3827710" y="6520120"/>
            <a:ext cx="12989322" cy="3603918"/>
            <a:chOff x="0" y="0"/>
            <a:chExt cx="17319096" cy="4805223"/>
          </a:xfrm>
        </p:grpSpPr>
        <p:grpSp>
          <p:nvGrpSpPr>
            <p:cNvPr name="Group 11" id="11"/>
            <p:cNvGrpSpPr/>
            <p:nvPr/>
          </p:nvGrpSpPr>
          <p:grpSpPr>
            <a:xfrm rot="0">
              <a:off x="0" y="216085"/>
              <a:ext cx="16982531" cy="4589139"/>
              <a:chOff x="0" y="0"/>
              <a:chExt cx="3831278" cy="1035315"/>
            </a:xfrm>
          </p:grpSpPr>
          <p:sp>
            <p:nvSpPr>
              <p:cNvPr name="Freeform 12" id="12"/>
              <p:cNvSpPr/>
              <p:nvPr/>
            </p:nvSpPr>
            <p:spPr>
              <a:xfrm flipH="false" flipV="false" rot="0">
                <a:off x="0" y="0"/>
                <a:ext cx="3831278" cy="1035315"/>
              </a:xfrm>
              <a:custGeom>
                <a:avLst/>
                <a:gdLst/>
                <a:ahLst/>
                <a:cxnLst/>
                <a:rect r="r" b="b" t="t" l="l"/>
                <a:pathLst>
                  <a:path h="1035315" w="3831278">
                    <a:moveTo>
                      <a:pt x="30843" y="0"/>
                    </a:moveTo>
                    <a:lnTo>
                      <a:pt x="3800435" y="0"/>
                    </a:lnTo>
                    <a:cubicBezTo>
                      <a:pt x="3817469" y="0"/>
                      <a:pt x="3831278" y="13809"/>
                      <a:pt x="3831278" y="30843"/>
                    </a:cubicBezTo>
                    <a:lnTo>
                      <a:pt x="3831278" y="1004472"/>
                    </a:lnTo>
                    <a:cubicBezTo>
                      <a:pt x="3831278" y="1012652"/>
                      <a:pt x="3828028" y="1020497"/>
                      <a:pt x="3822244" y="1026281"/>
                    </a:cubicBezTo>
                    <a:cubicBezTo>
                      <a:pt x="3816460" y="1032065"/>
                      <a:pt x="3808615" y="1035315"/>
                      <a:pt x="3800435" y="1035315"/>
                    </a:cubicBezTo>
                    <a:lnTo>
                      <a:pt x="30843" y="1035315"/>
                    </a:lnTo>
                    <a:cubicBezTo>
                      <a:pt x="13809" y="1035315"/>
                      <a:pt x="0" y="1021506"/>
                      <a:pt x="0" y="1004472"/>
                    </a:cubicBezTo>
                    <a:lnTo>
                      <a:pt x="0" y="30843"/>
                    </a:lnTo>
                    <a:cubicBezTo>
                      <a:pt x="0" y="13809"/>
                      <a:pt x="13809" y="0"/>
                      <a:pt x="30843" y="0"/>
                    </a:cubicBezTo>
                    <a:close/>
                  </a:path>
                </a:pathLst>
              </a:custGeom>
              <a:solidFill>
                <a:srgbClr val="90C6FF"/>
              </a:solidFill>
              <a:ln w="38100" cap="rnd">
                <a:solidFill>
                  <a:srgbClr val="000000"/>
                </a:solidFill>
                <a:prstDash val="solid"/>
                <a:round/>
              </a:ln>
            </p:spPr>
          </p:sp>
          <p:sp>
            <p:nvSpPr>
              <p:cNvPr name="TextBox 13" id="13"/>
              <p:cNvSpPr txBox="true"/>
              <p:nvPr/>
            </p:nvSpPr>
            <p:spPr>
              <a:xfrm>
                <a:off x="0" y="-28575"/>
                <a:ext cx="3831278" cy="1063890"/>
              </a:xfrm>
              <a:prstGeom prst="rect">
                <a:avLst/>
              </a:prstGeom>
            </p:spPr>
            <p:txBody>
              <a:bodyPr anchor="ctr" rtlCol="false" tIns="44706" lIns="44706" bIns="44706" rIns="44706"/>
              <a:lstStyle/>
              <a:p>
                <a:pPr algn="ctr">
                  <a:lnSpc>
                    <a:spcPts val="2530"/>
                  </a:lnSpc>
                </a:pPr>
              </a:p>
            </p:txBody>
          </p:sp>
        </p:grpSp>
        <p:grpSp>
          <p:nvGrpSpPr>
            <p:cNvPr name="Group 14" id="14"/>
            <p:cNvGrpSpPr/>
            <p:nvPr/>
          </p:nvGrpSpPr>
          <p:grpSpPr>
            <a:xfrm rot="0">
              <a:off x="336564" y="0"/>
              <a:ext cx="16982531" cy="4589139"/>
              <a:chOff x="0" y="0"/>
              <a:chExt cx="3831278" cy="1035315"/>
            </a:xfrm>
          </p:grpSpPr>
          <p:sp>
            <p:nvSpPr>
              <p:cNvPr name="Freeform 15" id="15"/>
              <p:cNvSpPr/>
              <p:nvPr/>
            </p:nvSpPr>
            <p:spPr>
              <a:xfrm flipH="false" flipV="false" rot="0">
                <a:off x="0" y="0"/>
                <a:ext cx="3831278" cy="1035315"/>
              </a:xfrm>
              <a:custGeom>
                <a:avLst/>
                <a:gdLst/>
                <a:ahLst/>
                <a:cxnLst/>
                <a:rect r="r" b="b" t="t" l="l"/>
                <a:pathLst>
                  <a:path h="1035315" w="3831278">
                    <a:moveTo>
                      <a:pt x="30843" y="0"/>
                    </a:moveTo>
                    <a:lnTo>
                      <a:pt x="3800435" y="0"/>
                    </a:lnTo>
                    <a:cubicBezTo>
                      <a:pt x="3817469" y="0"/>
                      <a:pt x="3831278" y="13809"/>
                      <a:pt x="3831278" y="30843"/>
                    </a:cubicBezTo>
                    <a:lnTo>
                      <a:pt x="3831278" y="1004472"/>
                    </a:lnTo>
                    <a:cubicBezTo>
                      <a:pt x="3831278" y="1012652"/>
                      <a:pt x="3828028" y="1020497"/>
                      <a:pt x="3822244" y="1026281"/>
                    </a:cubicBezTo>
                    <a:cubicBezTo>
                      <a:pt x="3816460" y="1032065"/>
                      <a:pt x="3808615" y="1035315"/>
                      <a:pt x="3800435" y="1035315"/>
                    </a:cubicBezTo>
                    <a:lnTo>
                      <a:pt x="30843" y="1035315"/>
                    </a:lnTo>
                    <a:cubicBezTo>
                      <a:pt x="13809" y="1035315"/>
                      <a:pt x="0" y="1021506"/>
                      <a:pt x="0" y="1004472"/>
                    </a:cubicBezTo>
                    <a:lnTo>
                      <a:pt x="0" y="30843"/>
                    </a:lnTo>
                    <a:cubicBezTo>
                      <a:pt x="0" y="13809"/>
                      <a:pt x="13809" y="0"/>
                      <a:pt x="30843" y="0"/>
                    </a:cubicBezTo>
                    <a:close/>
                  </a:path>
                </a:pathLst>
              </a:custGeom>
              <a:solidFill>
                <a:srgbClr val="FFFFFF"/>
              </a:solidFill>
              <a:ln w="38100" cap="rnd">
                <a:solidFill>
                  <a:srgbClr val="000000"/>
                </a:solidFill>
                <a:prstDash val="solid"/>
                <a:round/>
              </a:ln>
            </p:spPr>
          </p:sp>
          <p:sp>
            <p:nvSpPr>
              <p:cNvPr name="TextBox 16" id="16"/>
              <p:cNvSpPr txBox="true"/>
              <p:nvPr/>
            </p:nvSpPr>
            <p:spPr>
              <a:xfrm>
                <a:off x="0" y="-28575"/>
                <a:ext cx="3831278" cy="1063890"/>
              </a:xfrm>
              <a:prstGeom prst="rect">
                <a:avLst/>
              </a:prstGeom>
            </p:spPr>
            <p:txBody>
              <a:bodyPr anchor="ctr" rtlCol="false" tIns="44706" lIns="44706" bIns="44706" rIns="44706"/>
              <a:lstStyle/>
              <a:p>
                <a:pPr algn="ctr">
                  <a:lnSpc>
                    <a:spcPts val="2530"/>
                  </a:lnSpc>
                </a:pPr>
              </a:p>
            </p:txBody>
          </p:sp>
        </p:grpSp>
        <p:sp>
          <p:nvSpPr>
            <p:cNvPr name="TextBox 17" id="17"/>
            <p:cNvSpPr txBox="true"/>
            <p:nvPr/>
          </p:nvSpPr>
          <p:spPr>
            <a:xfrm rot="0">
              <a:off x="656297" y="331453"/>
              <a:ext cx="16417163" cy="4075642"/>
            </a:xfrm>
            <a:prstGeom prst="rect">
              <a:avLst/>
            </a:prstGeom>
          </p:spPr>
          <p:txBody>
            <a:bodyPr anchor="t" rtlCol="false" tIns="0" lIns="0" bIns="0" rIns="0">
              <a:spAutoFit/>
            </a:bodyPr>
            <a:lstStyle/>
            <a:p>
              <a:pPr algn="just">
                <a:lnSpc>
                  <a:spcPts val="4899"/>
                </a:lnSpc>
              </a:pPr>
              <a:r>
                <a:rPr lang="en-US" sz="3499" b="true">
                  <a:solidFill>
                    <a:srgbClr val="000000"/>
                  </a:solidFill>
                  <a:latin typeface="Rokkitt Bold"/>
                  <a:ea typeface="Rokkitt Bold"/>
                  <a:cs typeface="Rokkitt Bold"/>
                  <a:sym typeface="Rokkitt Bold"/>
                </a:rPr>
                <a:t>Average WT: </a:t>
              </a:r>
              <a:r>
                <a:rPr lang="en-US" sz="3499">
                  <a:solidFill>
                    <a:srgbClr val="000000"/>
                  </a:solidFill>
                  <a:latin typeface="Rokkitt"/>
                  <a:ea typeface="Rokkitt"/>
                  <a:cs typeface="Rokkitt"/>
                  <a:sym typeface="Rokkitt"/>
                </a:rPr>
                <a:t>cho biết trung bình một tiến trình phải chờ trong hàng đợi bao lâu trước khi được CPU xử lý.</a:t>
              </a:r>
            </a:p>
            <a:p>
              <a:pPr algn="just">
                <a:lnSpc>
                  <a:spcPts val="4899"/>
                </a:lnSpc>
              </a:pPr>
              <a:r>
                <a:rPr lang="en-US" sz="3499" b="true">
                  <a:solidFill>
                    <a:srgbClr val="000000"/>
                  </a:solidFill>
                  <a:latin typeface="Rokkitt Bold"/>
                  <a:ea typeface="Rokkitt Bold"/>
                  <a:cs typeface="Rokkitt Bold"/>
                  <a:sym typeface="Rokkitt Bold"/>
                </a:rPr>
                <a:t>Average TAT: </a:t>
              </a:r>
              <a:r>
                <a:rPr lang="en-US" sz="3499">
                  <a:solidFill>
                    <a:srgbClr val="000000"/>
                  </a:solidFill>
                  <a:latin typeface="Rokkitt"/>
                  <a:ea typeface="Rokkitt"/>
                  <a:cs typeface="Rokkitt"/>
                  <a:sym typeface="Rokkitt"/>
                </a:rPr>
                <a:t>cho biết trung bình một tiến trình mất bao lâu để hoàn thành, tính từ lúc nó đến hệ thống đến khi hoàn tất công việc.</a:t>
              </a:r>
            </a:p>
          </p:txBody>
        </p:sp>
      </p:grpSp>
      <p:sp>
        <p:nvSpPr>
          <p:cNvPr name="TextBox 18" id="18"/>
          <p:cNvSpPr txBox="true"/>
          <p:nvPr/>
        </p:nvSpPr>
        <p:spPr>
          <a:xfrm rot="0">
            <a:off x="4035826" y="1581313"/>
            <a:ext cx="10216348" cy="669925"/>
          </a:xfrm>
          <a:prstGeom prst="rect">
            <a:avLst/>
          </a:prstGeom>
        </p:spPr>
        <p:txBody>
          <a:bodyPr anchor="t" rtlCol="false" tIns="0" lIns="0" bIns="0" rIns="0">
            <a:spAutoFit/>
          </a:bodyPr>
          <a:lstStyle/>
          <a:p>
            <a:pPr algn="ctr">
              <a:lnSpc>
                <a:spcPts val="5599"/>
              </a:lnSpc>
            </a:pPr>
            <a:r>
              <a:rPr lang="en-US" sz="3999">
                <a:solidFill>
                  <a:srgbClr val="000000"/>
                </a:solidFill>
                <a:latin typeface="Paytone One"/>
                <a:ea typeface="Paytone One"/>
                <a:cs typeface="Paytone One"/>
                <a:sym typeface="Paytone One"/>
              </a:rPr>
              <a:t>Các tham số đánh giá hiệu suất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DAGTXlpi6M4</dc:identifier>
  <dcterms:modified xsi:type="dcterms:W3CDTF">2011-08-01T06:04:30Z</dcterms:modified>
  <cp:revision>1</cp:revision>
  <dc:title>Nguyên lí hệ điều hành</dc:title>
</cp:coreProperties>
</file>

<file path=docProps/thumbnail.jpeg>
</file>